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360" r:id="rId2"/>
    <p:sldId id="2448" r:id="rId3"/>
    <p:sldId id="2449" r:id="rId4"/>
    <p:sldId id="475" r:id="rId5"/>
    <p:sldId id="2447" r:id="rId6"/>
    <p:sldId id="477" r:id="rId7"/>
    <p:sldId id="2445" r:id="rId8"/>
    <p:sldId id="466" r:id="rId9"/>
    <p:sldId id="473" r:id="rId10"/>
    <p:sldId id="453" r:id="rId11"/>
    <p:sldId id="467" r:id="rId12"/>
    <p:sldId id="1097" r:id="rId13"/>
    <p:sldId id="469" r:id="rId14"/>
    <p:sldId id="2446" r:id="rId15"/>
    <p:sldId id="443" r:id="rId16"/>
    <p:sldId id="1138" r:id="rId17"/>
    <p:sldId id="1140" r:id="rId18"/>
    <p:sldId id="1115" r:id="rId19"/>
  </p:sldIdLst>
  <p:sldSz cx="9144000" cy="6858000" type="screen4x3"/>
  <p:notesSz cx="6858000" cy="9083675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40"/>
    <a:srgbClr val="00008E"/>
    <a:srgbClr val="FF0000"/>
    <a:srgbClr val="1B1B6F"/>
    <a:srgbClr val="1F1F7F"/>
    <a:srgbClr val="000099"/>
    <a:srgbClr val="BBBBFF"/>
    <a:srgbClr val="E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606EFAE-61C1-445D-85B4-E6A6DF0FFACF}" v="12" dt="2024-10-13T20:21:56.00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06" autoAdjust="0"/>
    <p:restoredTop sz="94660"/>
  </p:normalViewPr>
  <p:slideViewPr>
    <p:cSldViewPr snapToGrid="0">
      <p:cViewPr varScale="1">
        <p:scale>
          <a:sx n="88" d="100"/>
          <a:sy n="88" d="100"/>
        </p:scale>
        <p:origin x="987" y="60"/>
      </p:cViewPr>
      <p:guideLst>
        <p:guide orient="horz" pos="2160"/>
        <p:guide pos="2880"/>
      </p:guideLst>
    </p:cSldViewPr>
  </p:slideViewPr>
  <p:outlineViewPr>
    <p:cViewPr>
      <p:scale>
        <a:sx n="25" d="100"/>
        <a:sy n="25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  <p:sld r:id="rId8" collapse="1"/>
      <p:sld r:id="rId9" collapse="1"/>
      <p:sld r:id="rId10" collapse="1"/>
      <p:sld r:id="rId11" collapse="1"/>
      <p:sld r:id="rId12" collapse="1"/>
      <p:sld r:id="rId13" collapse="1"/>
      <p:sld r:id="rId14" collapse="1"/>
      <p:sld r:id="rId15" collapse="1"/>
      <p:sld r:id="rId16" collapse="1"/>
      <p:sld r:id="rId17" collapse="1"/>
    </p:sldLst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_rels/viewProps.xml.rels><?xml version="1.0" encoding="UTF-8" standalone="yes"?>
<Relationships xmlns="http://schemas.openxmlformats.org/package/2006/relationships"><Relationship Id="rId8" Type="http://schemas.openxmlformats.org/officeDocument/2006/relationships/slide" Target="slides/slide8.xml"/><Relationship Id="rId13" Type="http://schemas.openxmlformats.org/officeDocument/2006/relationships/slide" Target="slides/slide14.xml"/><Relationship Id="rId3" Type="http://schemas.openxmlformats.org/officeDocument/2006/relationships/slide" Target="slides/slide3.xml"/><Relationship Id="rId7" Type="http://schemas.openxmlformats.org/officeDocument/2006/relationships/slide" Target="slides/slide7.xml"/><Relationship Id="rId12" Type="http://schemas.openxmlformats.org/officeDocument/2006/relationships/slide" Target="slides/slide13.xml"/><Relationship Id="rId17" Type="http://schemas.openxmlformats.org/officeDocument/2006/relationships/slide" Target="slides/slide18.xml"/><Relationship Id="rId2" Type="http://schemas.openxmlformats.org/officeDocument/2006/relationships/slide" Target="slides/slide2.xml"/><Relationship Id="rId16" Type="http://schemas.openxmlformats.org/officeDocument/2006/relationships/slide" Target="slides/slide17.xml"/><Relationship Id="rId1" Type="http://schemas.openxmlformats.org/officeDocument/2006/relationships/slide" Target="slides/slide1.xml"/><Relationship Id="rId6" Type="http://schemas.openxmlformats.org/officeDocument/2006/relationships/slide" Target="slides/slide6.xml"/><Relationship Id="rId11" Type="http://schemas.openxmlformats.org/officeDocument/2006/relationships/slide" Target="slides/slide11.xml"/><Relationship Id="rId5" Type="http://schemas.openxmlformats.org/officeDocument/2006/relationships/slide" Target="slides/slide5.xml"/><Relationship Id="rId15" Type="http://schemas.openxmlformats.org/officeDocument/2006/relationships/slide" Target="slides/slide16.xml"/><Relationship Id="rId10" Type="http://schemas.openxmlformats.org/officeDocument/2006/relationships/slide" Target="slides/slide10.xml"/><Relationship Id="rId4" Type="http://schemas.openxmlformats.org/officeDocument/2006/relationships/slide" Target="slides/slide4.xml"/><Relationship Id="rId9" Type="http://schemas.openxmlformats.org/officeDocument/2006/relationships/slide" Target="slides/slide9.xml"/><Relationship Id="rId14" Type="http://schemas.openxmlformats.org/officeDocument/2006/relationships/slide" Target="slides/slide1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 Shore" userId="ecd7d257d9377103" providerId="LiveId" clId="{F606EFAE-61C1-445D-85B4-E6A6DF0FFACF}"/>
    <pc:docChg chg="custSel addSld delSld modSld">
      <pc:chgData name="Chris Shore" userId="ecd7d257d9377103" providerId="LiveId" clId="{F606EFAE-61C1-445D-85B4-E6A6DF0FFACF}" dt="2024-10-13T20:22:03.143" v="14" actId="47"/>
      <pc:docMkLst>
        <pc:docMk/>
      </pc:docMkLst>
      <pc:sldChg chg="delSp">
        <pc:chgData name="Chris Shore" userId="ecd7d257d9377103" providerId="LiveId" clId="{F606EFAE-61C1-445D-85B4-E6A6DF0FFACF}" dt="2024-10-13T20:19:59.565" v="3" actId="478"/>
        <pc:sldMkLst>
          <pc:docMk/>
          <pc:sldMk cId="0" sldId="443"/>
        </pc:sldMkLst>
        <pc:spChg chg="del">
          <ac:chgData name="Chris Shore" userId="ecd7d257d9377103" providerId="LiveId" clId="{F606EFAE-61C1-445D-85B4-E6A6DF0FFACF}" dt="2024-10-13T20:19:59.565" v="3" actId="478"/>
          <ac:spMkLst>
            <pc:docMk/>
            <pc:sldMk cId="0" sldId="443"/>
            <ac:spMk id="29705" creationId="{D9B73FB0-E469-1E56-7DA1-1C7BB64ABE59}"/>
          </ac:spMkLst>
        </pc:spChg>
      </pc:sldChg>
      <pc:sldChg chg="delSp">
        <pc:chgData name="Chris Shore" userId="ecd7d257d9377103" providerId="LiveId" clId="{F606EFAE-61C1-445D-85B4-E6A6DF0FFACF}" dt="2024-10-13T20:21:02.600" v="10" actId="478"/>
        <pc:sldMkLst>
          <pc:docMk/>
          <pc:sldMk cId="0" sldId="477"/>
        </pc:sldMkLst>
        <pc:spChg chg="del">
          <ac:chgData name="Chris Shore" userId="ecd7d257d9377103" providerId="LiveId" clId="{F606EFAE-61C1-445D-85B4-E6A6DF0FFACF}" dt="2024-10-13T20:21:02.600" v="10" actId="478"/>
          <ac:spMkLst>
            <pc:docMk/>
            <pc:sldMk cId="0" sldId="477"/>
            <ac:spMk id="15371" creationId="{C42FE0A6-193D-D83A-2BBC-84DB563A5A35}"/>
          </ac:spMkLst>
        </pc:spChg>
      </pc:sldChg>
      <pc:sldChg chg="del">
        <pc:chgData name="Chris Shore" userId="ecd7d257d9377103" providerId="LiveId" clId="{F606EFAE-61C1-445D-85B4-E6A6DF0FFACF}" dt="2024-10-13T20:22:02.149" v="13" actId="47"/>
        <pc:sldMkLst>
          <pc:docMk/>
          <pc:sldMk cId="0" sldId="478"/>
        </pc:sldMkLst>
      </pc:sldChg>
      <pc:sldChg chg="del">
        <pc:chgData name="Chris Shore" userId="ecd7d257d9377103" providerId="LiveId" clId="{F606EFAE-61C1-445D-85B4-E6A6DF0FFACF}" dt="2024-10-13T20:22:03.143" v="14" actId="47"/>
        <pc:sldMkLst>
          <pc:docMk/>
          <pc:sldMk cId="0" sldId="481"/>
        </pc:sldMkLst>
      </pc:sldChg>
      <pc:sldChg chg="delSp mod">
        <pc:chgData name="Chris Shore" userId="ecd7d257d9377103" providerId="LiveId" clId="{F606EFAE-61C1-445D-85B4-E6A6DF0FFACF}" dt="2024-10-13T20:20:32.553" v="5" actId="21"/>
        <pc:sldMkLst>
          <pc:docMk/>
          <pc:sldMk cId="0" sldId="1097"/>
        </pc:sldMkLst>
        <pc:spChg chg="del">
          <ac:chgData name="Chris Shore" userId="ecd7d257d9377103" providerId="LiveId" clId="{F606EFAE-61C1-445D-85B4-E6A6DF0FFACF}" dt="2024-10-13T20:20:32.553" v="5" actId="21"/>
          <ac:spMkLst>
            <pc:docMk/>
            <pc:sldMk cId="0" sldId="1097"/>
            <ac:spMk id="3" creationId="{5E134C7B-38AC-4D95-B30C-84669F488A63}"/>
          </ac:spMkLst>
        </pc:spChg>
      </pc:sldChg>
      <pc:sldChg chg="addSp modSp">
        <pc:chgData name="Chris Shore" userId="ecd7d257d9377103" providerId="LiveId" clId="{F606EFAE-61C1-445D-85B4-E6A6DF0FFACF}" dt="2024-10-13T20:19:53.614" v="2" actId="1076"/>
        <pc:sldMkLst>
          <pc:docMk/>
          <pc:sldMk cId="0" sldId="1138"/>
        </pc:sldMkLst>
        <pc:spChg chg="add mod">
          <ac:chgData name="Chris Shore" userId="ecd7d257d9377103" providerId="LiveId" clId="{F606EFAE-61C1-445D-85B4-E6A6DF0FFACF}" dt="2024-10-13T20:19:53.614" v="2" actId="1076"/>
          <ac:spMkLst>
            <pc:docMk/>
            <pc:sldMk cId="0" sldId="1138"/>
            <ac:spMk id="32782" creationId="{5EBFD616-ACD2-B4BF-7A68-5F351DA3ED62}"/>
          </ac:spMkLst>
        </pc:spChg>
      </pc:sldChg>
      <pc:sldChg chg="delSp">
        <pc:chgData name="Chris Shore" userId="ecd7d257d9377103" providerId="LiveId" clId="{F606EFAE-61C1-445D-85B4-E6A6DF0FFACF}" dt="2024-10-13T20:19:47.584" v="0" actId="21"/>
        <pc:sldMkLst>
          <pc:docMk/>
          <pc:sldMk cId="0" sldId="1140"/>
        </pc:sldMkLst>
        <pc:spChg chg="del">
          <ac:chgData name="Chris Shore" userId="ecd7d257d9377103" providerId="LiveId" clId="{F606EFAE-61C1-445D-85B4-E6A6DF0FFACF}" dt="2024-10-13T20:19:47.584" v="0" actId="21"/>
          <ac:spMkLst>
            <pc:docMk/>
            <pc:sldMk cId="0" sldId="1140"/>
            <ac:spMk id="32782" creationId="{5EBFD616-ACD2-B4BF-7A68-5F351DA3ED62}"/>
          </ac:spMkLst>
        </pc:spChg>
      </pc:sldChg>
      <pc:sldChg chg="delSp">
        <pc:chgData name="Chris Shore" userId="ecd7d257d9377103" providerId="LiveId" clId="{F606EFAE-61C1-445D-85B4-E6A6DF0FFACF}" dt="2024-10-13T20:20:56.907" v="9" actId="478"/>
        <pc:sldMkLst>
          <pc:docMk/>
          <pc:sldMk cId="0" sldId="2445"/>
        </pc:sldMkLst>
        <pc:spChg chg="del">
          <ac:chgData name="Chris Shore" userId="ecd7d257d9377103" providerId="LiveId" clId="{F606EFAE-61C1-445D-85B4-E6A6DF0FFACF}" dt="2024-10-13T20:20:56.907" v="9" actId="478"/>
          <ac:spMkLst>
            <pc:docMk/>
            <pc:sldMk cId="0" sldId="2445"/>
            <ac:spMk id="17420" creationId="{F7A16D12-7F60-1307-119D-FAE6C699711D}"/>
          </ac:spMkLst>
        </pc:spChg>
      </pc:sldChg>
      <pc:sldChg chg="addSp delSp modSp">
        <pc:chgData name="Chris Shore" userId="ecd7d257d9377103" providerId="LiveId" clId="{F606EFAE-61C1-445D-85B4-E6A6DF0FFACF}" dt="2024-10-13T20:20:40.231" v="8" actId="1076"/>
        <pc:sldMkLst>
          <pc:docMk/>
          <pc:sldMk cId="0" sldId="2446"/>
        </pc:sldMkLst>
        <pc:spChg chg="add mod">
          <ac:chgData name="Chris Shore" userId="ecd7d257d9377103" providerId="LiveId" clId="{F606EFAE-61C1-445D-85B4-E6A6DF0FFACF}" dt="2024-10-13T20:20:35.420" v="6"/>
          <ac:spMkLst>
            <pc:docMk/>
            <pc:sldMk cId="0" sldId="2446"/>
            <ac:spMk id="4" creationId="{5E134C7B-38AC-4D95-B30C-84669F488A63}"/>
          </ac:spMkLst>
        </pc:spChg>
        <pc:spChg chg="del">
          <ac:chgData name="Chris Shore" userId="ecd7d257d9377103" providerId="LiveId" clId="{F606EFAE-61C1-445D-85B4-E6A6DF0FFACF}" dt="2024-10-13T20:20:07.531" v="4" actId="478"/>
          <ac:spMkLst>
            <pc:docMk/>
            <pc:sldMk cId="0" sldId="2446"/>
            <ac:spMk id="27658" creationId="{82407687-FA1A-0F6D-4F69-CF141B4FE995}"/>
          </ac:spMkLst>
        </pc:spChg>
        <pc:picChg chg="mod">
          <ac:chgData name="Chris Shore" userId="ecd7d257d9377103" providerId="LiveId" clId="{F606EFAE-61C1-445D-85B4-E6A6DF0FFACF}" dt="2024-10-13T20:20:40.231" v="8" actId="1076"/>
          <ac:picMkLst>
            <pc:docMk/>
            <pc:sldMk cId="0" sldId="2446"/>
            <ac:picMk id="27651" creationId="{B3C57CBB-EA10-5C0A-FDC3-8C9135320ECA}"/>
          </ac:picMkLst>
        </pc:picChg>
      </pc:sldChg>
      <pc:sldChg chg="addSp modSp add">
        <pc:chgData name="Chris Shore" userId="ecd7d257d9377103" providerId="LiveId" clId="{F606EFAE-61C1-445D-85B4-E6A6DF0FFACF}" dt="2024-10-13T20:21:56.003" v="12"/>
        <pc:sldMkLst>
          <pc:docMk/>
          <pc:sldMk cId="0" sldId="2449"/>
        </pc:sldMkLst>
        <pc:picChg chg="add mod">
          <ac:chgData name="Chris Shore" userId="ecd7d257d9377103" providerId="LiveId" clId="{F606EFAE-61C1-445D-85B4-E6A6DF0FFACF}" dt="2024-10-13T20:21:56.003" v="12"/>
          <ac:picMkLst>
            <pc:docMk/>
            <pc:sldMk cId="0" sldId="2449"/>
            <ac:picMk id="3" creationId="{48E86AC5-2538-F5D9-9EE1-DF38A7C9A457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4ABC547B-8B46-3AC6-6B99-6E1110F091BC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40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2E31696B-EBF9-9A74-AF22-C91F4D3FF6E9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40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772" name="Rectangle 4">
            <a:extLst>
              <a:ext uri="{FF2B5EF4-FFF2-40B4-BE49-F238E27FC236}">
                <a16:creationId xmlns:a16="http://schemas.microsoft.com/office/drawing/2014/main" id="{A0E98140-5B03-AB9E-97E3-3555DA08799D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29650"/>
            <a:ext cx="2971800" cy="4540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773" name="Rectangle 5">
            <a:extLst>
              <a:ext uri="{FF2B5EF4-FFF2-40B4-BE49-F238E27FC236}">
                <a16:creationId xmlns:a16="http://schemas.microsoft.com/office/drawing/2014/main" id="{BE0B6B53-F456-0BF5-801C-3B7B032D3507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29650"/>
            <a:ext cx="2971800" cy="4540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DF8E8923-A533-4B7D-8651-35B9CBDB448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0A9D302-D936-1B7B-730A-D87BB109AFC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40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Times New Roman" charset="0"/>
                <a:ea typeface="MS PGothic" charset="0"/>
                <a:cs typeface="MS PGothic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C2111BF-D0ED-E82F-1468-544E9DEE4EBB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40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2C4BFC9B-008B-4949-8D4E-C64AD435E104}" type="datetimeFigureOut">
              <a:rPr lang="en-US" altLang="en-US"/>
              <a:pPr>
                <a:defRPr/>
              </a:pPr>
              <a:t>10/27/2024</a:t>
            </a:fld>
            <a:endParaRPr lang="en-US" alt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2C0EF510-1D88-9C12-7DC5-52530EBFDCB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57288" y="681038"/>
            <a:ext cx="4543425" cy="34067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70DB192E-19BF-A170-C8D9-61512E0DE7A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14825"/>
            <a:ext cx="5486400" cy="40878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056307-E123-0A7F-7CE9-0ED38661BF35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28063"/>
            <a:ext cx="2971800" cy="4540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Times New Roman" charset="0"/>
                <a:ea typeface="MS PGothic" charset="0"/>
                <a:cs typeface="MS PGothic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9F97E2-C945-2D31-5681-40068837129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28063"/>
            <a:ext cx="2971800" cy="4540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7D03DE36-8F0B-4D10-9145-B4701DACEFE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ＭＳ Ｐゴシック" charset="0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>
            <a:extLst>
              <a:ext uri="{FF2B5EF4-FFF2-40B4-BE49-F238E27FC236}">
                <a16:creationId xmlns:a16="http://schemas.microsoft.com/office/drawing/2014/main" id="{9747A673-87CA-96BD-93CD-4D4A0E934B1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Notes Placeholder 2">
            <a:extLst>
              <a:ext uri="{FF2B5EF4-FFF2-40B4-BE49-F238E27FC236}">
                <a16:creationId xmlns:a16="http://schemas.microsoft.com/office/drawing/2014/main" id="{9222DCE3-D9E8-920D-82D5-2EB560F1435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z="2000" b="1"/>
              <a:t>10:35</a:t>
            </a:r>
          </a:p>
        </p:txBody>
      </p:sp>
      <p:sp>
        <p:nvSpPr>
          <p:cNvPr id="6148" name="Slide Number Placeholder 3">
            <a:extLst>
              <a:ext uri="{FF2B5EF4-FFF2-40B4-BE49-F238E27FC236}">
                <a16:creationId xmlns:a16="http://schemas.microsoft.com/office/drawing/2014/main" id="{49ECCFF7-0576-0210-C758-B7AAC637CA2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3D720CF2-BCF6-4DF1-ADBA-23EB2BD6E49C}" type="slidenum">
              <a:rPr lang="en-US" altLang="en-US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2</a:t>
            </a:fld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Image Placeholder 1">
            <a:extLst>
              <a:ext uri="{FF2B5EF4-FFF2-40B4-BE49-F238E27FC236}">
                <a16:creationId xmlns:a16="http://schemas.microsoft.com/office/drawing/2014/main" id="{73F071DD-37AD-4ACF-0131-6119C1BF8F8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Notes Placeholder 2">
            <a:extLst>
              <a:ext uri="{FF2B5EF4-FFF2-40B4-BE49-F238E27FC236}">
                <a16:creationId xmlns:a16="http://schemas.microsoft.com/office/drawing/2014/main" id="{7E28FD0C-F3B2-F8F8-59E5-E2B008E06E6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z="2000" b="1"/>
              <a:t>10:35</a:t>
            </a:r>
          </a:p>
        </p:txBody>
      </p:sp>
      <p:sp>
        <p:nvSpPr>
          <p:cNvPr id="8196" name="Slide Number Placeholder 3">
            <a:extLst>
              <a:ext uri="{FF2B5EF4-FFF2-40B4-BE49-F238E27FC236}">
                <a16:creationId xmlns:a16="http://schemas.microsoft.com/office/drawing/2014/main" id="{856B4140-DFEC-AC8B-1FC9-B7271F2AD32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F7103976-6E80-4D88-9532-346C44BF0922}" type="slidenum">
              <a:rPr lang="en-US" altLang="en-US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3</a:t>
            </a:fld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Image Placeholder 1">
            <a:extLst>
              <a:ext uri="{FF2B5EF4-FFF2-40B4-BE49-F238E27FC236}">
                <a16:creationId xmlns:a16="http://schemas.microsoft.com/office/drawing/2014/main" id="{9BB1B2EA-D1BB-4607-AD96-92E31D870B1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Notes Placeholder 2">
            <a:extLst>
              <a:ext uri="{FF2B5EF4-FFF2-40B4-BE49-F238E27FC236}">
                <a16:creationId xmlns:a16="http://schemas.microsoft.com/office/drawing/2014/main" id="{CD84591B-F289-87A2-46D0-22C9AAB5368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b="1"/>
              <a:t>10:40</a:t>
            </a:r>
          </a:p>
          <a:p>
            <a:endParaRPr lang="en-US" altLang="en-US"/>
          </a:p>
        </p:txBody>
      </p:sp>
      <p:sp>
        <p:nvSpPr>
          <p:cNvPr id="12292" name="Slide Number Placeholder 3">
            <a:extLst>
              <a:ext uri="{FF2B5EF4-FFF2-40B4-BE49-F238E27FC236}">
                <a16:creationId xmlns:a16="http://schemas.microsoft.com/office/drawing/2014/main" id="{9C1F7841-0ED7-0368-E8DB-8CCC86A5374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37506013-E264-4C65-ACDB-D8EE0B1D3E57}" type="slidenum">
              <a:rPr lang="en-US" altLang="en-US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4</a:t>
            </a:fld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>
            <a:extLst>
              <a:ext uri="{FF2B5EF4-FFF2-40B4-BE49-F238E27FC236}">
                <a16:creationId xmlns:a16="http://schemas.microsoft.com/office/drawing/2014/main" id="{F13BBB49-DE1E-9D71-FB5E-C24B58CC129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Notes Placeholder 2">
            <a:extLst>
              <a:ext uri="{FF2B5EF4-FFF2-40B4-BE49-F238E27FC236}">
                <a16:creationId xmlns:a16="http://schemas.microsoft.com/office/drawing/2014/main" id="{E9A47355-3F9A-C128-AD39-7D795984101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b="1"/>
              <a:t>10:40</a:t>
            </a:r>
          </a:p>
          <a:p>
            <a:endParaRPr lang="en-US" altLang="en-US"/>
          </a:p>
        </p:txBody>
      </p:sp>
      <p:sp>
        <p:nvSpPr>
          <p:cNvPr id="14340" name="Slide Number Placeholder 3">
            <a:extLst>
              <a:ext uri="{FF2B5EF4-FFF2-40B4-BE49-F238E27FC236}">
                <a16:creationId xmlns:a16="http://schemas.microsoft.com/office/drawing/2014/main" id="{32602E8D-F567-361C-3BFF-98E2F1AE86A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77C1A6BD-39BA-4B1C-A4E4-D3295B52EEF7}" type="slidenum">
              <a:rPr lang="en-US" altLang="en-US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5</a:t>
            </a:fld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>
            <a:extLst>
              <a:ext uri="{FF2B5EF4-FFF2-40B4-BE49-F238E27FC236}">
                <a16:creationId xmlns:a16="http://schemas.microsoft.com/office/drawing/2014/main" id="{4CEE0F56-FCDC-970C-1088-E1A128FCE93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Notes Placeholder 2">
            <a:extLst>
              <a:ext uri="{FF2B5EF4-FFF2-40B4-BE49-F238E27FC236}">
                <a16:creationId xmlns:a16="http://schemas.microsoft.com/office/drawing/2014/main" id="{4437F5CB-00CA-C715-06E5-BC3C0CF0848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z="2000" b="1"/>
              <a:t>10:35</a:t>
            </a:r>
          </a:p>
        </p:txBody>
      </p:sp>
      <p:sp>
        <p:nvSpPr>
          <p:cNvPr id="16388" name="Slide Number Placeholder 3">
            <a:extLst>
              <a:ext uri="{FF2B5EF4-FFF2-40B4-BE49-F238E27FC236}">
                <a16:creationId xmlns:a16="http://schemas.microsoft.com/office/drawing/2014/main" id="{F931D836-BFCF-C23A-053A-5EA4D2316C4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61FD9FA1-369D-4B2F-BAC5-E43A146CDCCB}" type="slidenum">
              <a:rPr lang="en-US" altLang="en-US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6</a:t>
            </a:fld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>
            <a:extLst>
              <a:ext uri="{FF2B5EF4-FFF2-40B4-BE49-F238E27FC236}">
                <a16:creationId xmlns:a16="http://schemas.microsoft.com/office/drawing/2014/main" id="{FBB9B464-8B22-F07E-1B42-950C0D36E48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Notes Placeholder 2">
            <a:extLst>
              <a:ext uri="{FF2B5EF4-FFF2-40B4-BE49-F238E27FC236}">
                <a16:creationId xmlns:a16="http://schemas.microsoft.com/office/drawing/2014/main" id="{FE20F3B5-0A23-175F-5549-0A775E1D248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z="2000" b="1"/>
              <a:t>10:35</a:t>
            </a:r>
          </a:p>
        </p:txBody>
      </p:sp>
      <p:sp>
        <p:nvSpPr>
          <p:cNvPr id="18436" name="Slide Number Placeholder 3">
            <a:extLst>
              <a:ext uri="{FF2B5EF4-FFF2-40B4-BE49-F238E27FC236}">
                <a16:creationId xmlns:a16="http://schemas.microsoft.com/office/drawing/2014/main" id="{EC8BFD3B-549B-0C21-F1EC-54D1E76A9F4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FE10C940-CC01-4D7F-A478-D096A32CB549}" type="slidenum">
              <a:rPr lang="en-US" altLang="en-US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7</a:t>
            </a:fld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>
            <a:extLst>
              <a:ext uri="{FF2B5EF4-FFF2-40B4-BE49-F238E27FC236}">
                <a16:creationId xmlns:a16="http://schemas.microsoft.com/office/drawing/2014/main" id="{42C7CF13-0F26-B6E6-153E-E2D87219237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Notes Placeholder 2">
            <a:extLst>
              <a:ext uri="{FF2B5EF4-FFF2-40B4-BE49-F238E27FC236}">
                <a16:creationId xmlns:a16="http://schemas.microsoft.com/office/drawing/2014/main" id="{BB1A11AA-EC03-C103-AE91-F3E70FEA0C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b="1"/>
              <a:t>11:15</a:t>
            </a:r>
          </a:p>
          <a:p>
            <a:r>
              <a:rPr lang="en-US" altLang="en-US" b="1"/>
              <a:t>SINGLE</a:t>
            </a:r>
          </a:p>
          <a:p>
            <a:endParaRPr lang="en-US" altLang="en-US"/>
          </a:p>
        </p:txBody>
      </p:sp>
      <p:sp>
        <p:nvSpPr>
          <p:cNvPr id="23556" name="Slide Number Placeholder 3">
            <a:extLst>
              <a:ext uri="{FF2B5EF4-FFF2-40B4-BE49-F238E27FC236}">
                <a16:creationId xmlns:a16="http://schemas.microsoft.com/office/drawing/2014/main" id="{1CBF50D1-7E40-F590-3BE0-69993EAD6F2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3FF56D3B-44A0-41A1-9993-A237508C7761}" type="slidenum">
              <a:rPr lang="en-US" altLang="en-US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11</a:t>
            </a:fld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>
            <a:extLst>
              <a:ext uri="{FF2B5EF4-FFF2-40B4-BE49-F238E27FC236}">
                <a16:creationId xmlns:a16="http://schemas.microsoft.com/office/drawing/2014/main" id="{B175EC4A-BFCE-B822-CA0A-4684F4D3016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Notes Placeholder 2">
            <a:extLst>
              <a:ext uri="{FF2B5EF4-FFF2-40B4-BE49-F238E27FC236}">
                <a16:creationId xmlns:a16="http://schemas.microsoft.com/office/drawing/2014/main" id="{26F03740-AD10-B29A-FFC9-2DA5085E3A9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b="1"/>
          </a:p>
        </p:txBody>
      </p:sp>
      <p:sp>
        <p:nvSpPr>
          <p:cNvPr id="25604" name="Slide Number Placeholder 3">
            <a:extLst>
              <a:ext uri="{FF2B5EF4-FFF2-40B4-BE49-F238E27FC236}">
                <a16:creationId xmlns:a16="http://schemas.microsoft.com/office/drawing/2014/main" id="{7E9DACCB-9475-A0A6-8726-E236AFD0B77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804863" indent="-30797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238250" indent="-246063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735138" indent="-246063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232025" indent="-246063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689225" indent="-246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3146425" indent="-246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603625" indent="-246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4060825" indent="-246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fld id="{3AF9C9F2-B8BB-440A-975A-ECBE39ADED1E}" type="slidenum">
              <a:rPr lang="en-US" altLang="en-US" sz="1300" smtClean="0"/>
              <a:pPr/>
              <a:t>12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>
            <a:extLst>
              <a:ext uri="{FF2B5EF4-FFF2-40B4-BE49-F238E27FC236}">
                <a16:creationId xmlns:a16="http://schemas.microsoft.com/office/drawing/2014/main" id="{8D4A46BA-8124-9E16-B751-CBD3AF4F7BF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Notes Placeholder 2">
            <a:extLst>
              <a:ext uri="{FF2B5EF4-FFF2-40B4-BE49-F238E27FC236}">
                <a16:creationId xmlns:a16="http://schemas.microsoft.com/office/drawing/2014/main" id="{B799D623-C098-03F7-71B3-73E7D29FD0B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28676" name="Slide Number Placeholder 3">
            <a:extLst>
              <a:ext uri="{FF2B5EF4-FFF2-40B4-BE49-F238E27FC236}">
                <a16:creationId xmlns:a16="http://schemas.microsoft.com/office/drawing/2014/main" id="{2C9D725C-4897-08E5-DDA2-2D2B322305F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804863" indent="-30797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238250" indent="-246063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735138" indent="-246063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232025" indent="-246063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689225" indent="-246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3146425" indent="-246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603625" indent="-246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4060825" indent="-246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fld id="{6BC08D3E-FDC0-4F75-9A4B-1FFDA40CAC78}" type="slidenum">
              <a:rPr lang="en-US" altLang="en-US" sz="1300" smtClean="0"/>
              <a:pPr/>
              <a:t>14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>
            <a:extLst>
              <a:ext uri="{FF2B5EF4-FFF2-40B4-BE49-F238E27FC236}">
                <a16:creationId xmlns:a16="http://schemas.microsoft.com/office/drawing/2014/main" id="{970F647C-09C5-2010-C9C3-2CD001567FB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Notes Placeholder 2">
            <a:extLst>
              <a:ext uri="{FF2B5EF4-FFF2-40B4-BE49-F238E27FC236}">
                <a16:creationId xmlns:a16="http://schemas.microsoft.com/office/drawing/2014/main" id="{32F3CC4C-41C1-90F0-A8FC-F9B4E495543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31748" name="Slide Number Placeholder 3">
            <a:extLst>
              <a:ext uri="{FF2B5EF4-FFF2-40B4-BE49-F238E27FC236}">
                <a16:creationId xmlns:a16="http://schemas.microsoft.com/office/drawing/2014/main" id="{D20FD604-0FF0-EB55-3645-9EBB8F7A72F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804863" indent="-30797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238250" indent="-246063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735138" indent="-246063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232025" indent="-246063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689225" indent="-246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3146425" indent="-246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603625" indent="-246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4060825" indent="-246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fld id="{8AC15A5A-F65E-4519-B43F-89FDB9AA2B45}" type="slidenum">
              <a:rPr lang="en-US" altLang="en-US" sz="1300" smtClean="0"/>
              <a:pPr/>
              <a:t>16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>
            <a:extLst>
              <a:ext uri="{FF2B5EF4-FFF2-40B4-BE49-F238E27FC236}">
                <a16:creationId xmlns:a16="http://schemas.microsoft.com/office/drawing/2014/main" id="{22B8F3D5-0F6B-4527-8FDD-9EFE65BF9F8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Notes Placeholder 2">
            <a:extLst>
              <a:ext uri="{FF2B5EF4-FFF2-40B4-BE49-F238E27FC236}">
                <a16:creationId xmlns:a16="http://schemas.microsoft.com/office/drawing/2014/main" id="{933E854F-8712-5052-F003-C283CC36994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33796" name="Slide Number Placeholder 3">
            <a:extLst>
              <a:ext uri="{FF2B5EF4-FFF2-40B4-BE49-F238E27FC236}">
                <a16:creationId xmlns:a16="http://schemas.microsoft.com/office/drawing/2014/main" id="{1261A255-2B81-A53D-FF37-3B111A9A2F3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804863" indent="-30797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238250" indent="-246063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735138" indent="-246063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232025" indent="-246063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689225" indent="-246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3146425" indent="-246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603625" indent="-246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4060825" indent="-246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fld id="{F5A281BB-59C1-4B58-BC0C-D7988974F5D1}" type="slidenum">
              <a:rPr lang="en-US" altLang="en-US" sz="1300" smtClean="0"/>
              <a:pPr/>
              <a:t>17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>
            <a:extLst>
              <a:ext uri="{FF2B5EF4-FFF2-40B4-BE49-F238E27FC236}">
                <a16:creationId xmlns:a16="http://schemas.microsoft.com/office/drawing/2014/main" id="{4F20F40B-C6D3-BFBD-9A76-6631F6F27CE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Notes Placeholder 2">
            <a:extLst>
              <a:ext uri="{FF2B5EF4-FFF2-40B4-BE49-F238E27FC236}">
                <a16:creationId xmlns:a16="http://schemas.microsoft.com/office/drawing/2014/main" id="{A2E914B1-BAE8-D6D1-E5D5-BD84BA26C62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35844" name="Slide Number Placeholder 3">
            <a:extLst>
              <a:ext uri="{FF2B5EF4-FFF2-40B4-BE49-F238E27FC236}">
                <a16:creationId xmlns:a16="http://schemas.microsoft.com/office/drawing/2014/main" id="{CC627BB3-9BAE-942C-0D05-4082911536A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804863" indent="-309563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239838" indent="-2476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736725" indent="-2476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232025" indent="-2476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689225" indent="-2476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3146425" indent="-2476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603625" indent="-2476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4060825" indent="-2476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fld id="{D7A16748-54E8-414F-A5E8-866A39371CA4}" type="slidenum">
              <a:rPr lang="en-US" altLang="en-US" sz="1300" smtClean="0"/>
              <a:pPr/>
              <a:t>18</a:t>
            </a:fld>
            <a:endParaRPr lang="en-US" altLang="en-US" sz="13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3D567DB-A739-2E0F-72D2-EBF03322599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59B6753-73A8-5652-5378-35BE01719B3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E3CB2A8-5CC6-FE7C-2364-55144649199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692EE0-923C-4B49-9BAE-FCD99773F3D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492661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80D179E-5F67-5844-4517-60612245942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9870907-9654-A561-1D33-B87111CC886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894D9B0-3CFD-5DCA-8905-0FC14019442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86A683-7EF3-483F-9A7B-F141244608C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752485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F635372-DF64-5BA9-7CF5-58E596F848F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9300E05-41A7-610F-5E22-9197B428551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A29478F-CE6D-471B-55D4-F832C9DACA2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54C021-77BA-47B8-B2A2-C7959843486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444918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7B56F5B-A61E-DDAD-ED00-0807732B64B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AFADAB6-09E5-AA64-B487-546DE89FB50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538482D-6385-89DE-92C6-3AC29004886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376C37-385C-40A6-A8F2-C5549097B58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024074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40734800-32C7-33F6-96E6-335302C3D8A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4274DC7A-8A17-F288-D066-BD1E977036D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0A97BC92-F18B-7F1A-20F5-3720BE80303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15BD50-701F-4CBC-9DE3-BA4CE081CF4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426381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7C37A612-533F-D319-4911-9C818ACC227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6DD72BDF-FE47-E6B1-3453-978CAA5184E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CAE0ED03-9A54-D16A-05CD-3776E7DCA27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D15530-1B14-403A-A8F9-E6FB883BD8F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731801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A89131C6-7E97-CBAD-01F1-DF73419ADB0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D355B84B-C088-F059-D9BA-6ECA387B3E0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4D3E5E28-5D96-0396-AABC-CD8C9EB9C5D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C23F3B-D29F-4182-BE5A-DD938F569D6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203897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B270478-3486-41D6-B821-E51BCF5038E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43C2358-8F2D-3066-E49E-3281C7895AB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A45BA8E-053C-8B9F-B3F7-DC99FA2AA1B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8FC24E-B3C6-4BC7-9406-2362D03AF85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723070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D9078A4-977A-B7C7-127D-C1C647C8465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1F83AA5-27C0-ACB9-34FF-A156AF47C6A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0E1B48B-D4C3-CAD4-9137-5FEC685615F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FE84B5-DBBE-4A02-B933-32D1A05F9EC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17163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C91FF85-A3F1-3327-3229-70B0BBE81D7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4380FE4-1E1C-AB09-12AE-32A881FEF30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5949919-FA37-4F12-17BD-C2BB222374D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1A88BB-83A1-4BA6-9772-1BC97E65B24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397481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DF0F143-2C56-9B60-D7E8-7B8E3E24193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8068699-EEF7-C7DF-5856-96D5493F48F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2DF5E30-0865-FC2D-E034-1E8708ED0DA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CFE93B-D139-4117-B52E-44603491F4B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755247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DF4C18D6-21C6-9C05-C7D1-ABBD2567743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CBBAC40E-4605-F572-86FD-D12C16DC4CB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DE94CAA0-8278-3797-496D-C321EE03D217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8AEE440-6420-B306-9DFA-B3B2E40A0BD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DB29FF4B-D043-F02F-2FA4-82D54FB3897A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61918A89-2C65-4CF1-9956-29F34E0943F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MS PGothic" pitchFamily="34" charset="-128"/>
          <a:cs typeface="MS PGothic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MS PGothic" pitchFamily="34" charset="-128"/>
          <a:cs typeface="MS PGothic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MS PGothic" pitchFamily="34" charset="-128"/>
          <a:cs typeface="MS PGothic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MS PGothic" pitchFamily="34" charset="-128"/>
          <a:cs typeface="MS PGothic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MS PGothic" pitchFamily="34" charset="-128"/>
          <a:cs typeface="MS PGothic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2.png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e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lotheslinemath.com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13" Type="http://schemas.openxmlformats.org/officeDocument/2006/relationships/image" Target="../media/image2.png"/><Relationship Id="rId3" Type="http://schemas.openxmlformats.org/officeDocument/2006/relationships/image" Target="../media/image31.jpeg"/><Relationship Id="rId7" Type="http://schemas.openxmlformats.org/officeDocument/2006/relationships/image" Target="../media/image35.jpeg"/><Relationship Id="rId12" Type="http://schemas.openxmlformats.org/officeDocument/2006/relationships/image" Target="../media/image4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jpeg"/><Relationship Id="rId11" Type="http://schemas.openxmlformats.org/officeDocument/2006/relationships/image" Target="../media/image39.jpeg"/><Relationship Id="rId5" Type="http://schemas.openxmlformats.org/officeDocument/2006/relationships/image" Target="../media/image33.jpeg"/><Relationship Id="rId10" Type="http://schemas.openxmlformats.org/officeDocument/2006/relationships/image" Target="../media/image38.jpeg"/><Relationship Id="rId4" Type="http://schemas.openxmlformats.org/officeDocument/2006/relationships/image" Target="../media/image32.jpeg"/><Relationship Id="rId9" Type="http://schemas.openxmlformats.org/officeDocument/2006/relationships/image" Target="../media/image3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3" descr="Screen Shot 2016-02-26 at 10.34.46 AM.png">
            <a:extLst>
              <a:ext uri="{FF2B5EF4-FFF2-40B4-BE49-F238E27FC236}">
                <a16:creationId xmlns:a16="http://schemas.microsoft.com/office/drawing/2014/main" id="{FFC9943F-852B-02CA-1B0F-4F691C70DA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8400" y="2768600"/>
            <a:ext cx="6992938" cy="2627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3F81DBB-A672-123B-4E3E-177A3E04A6F6}"/>
              </a:ext>
            </a:extLst>
          </p:cNvPr>
          <p:cNvSpPr/>
          <p:nvPr/>
        </p:nvSpPr>
        <p:spPr>
          <a:xfrm>
            <a:off x="-12700" y="0"/>
            <a:ext cx="261938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4100" name="Rectangle 3">
            <a:extLst>
              <a:ext uri="{FF2B5EF4-FFF2-40B4-BE49-F238E27FC236}">
                <a16:creationId xmlns:a16="http://schemas.microsoft.com/office/drawing/2014/main" id="{B3161F56-615D-1342-9F76-A768DBAB8C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385888"/>
            <a:ext cx="8382000" cy="100012"/>
          </a:xfrm>
          <a:prstGeom prst="rect">
            <a:avLst/>
          </a:prstGeom>
          <a:gradFill rotWithShape="0">
            <a:gsLst>
              <a:gs pos="0">
                <a:srgbClr val="00008E"/>
              </a:gs>
              <a:gs pos="44000">
                <a:srgbClr val="00008E"/>
              </a:gs>
              <a:gs pos="100000">
                <a:srgbClr val="BBBBFF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4101" name="Text Box 1033">
            <a:extLst>
              <a:ext uri="{FF2B5EF4-FFF2-40B4-BE49-F238E27FC236}">
                <a16:creationId xmlns:a16="http://schemas.microsoft.com/office/drawing/2014/main" id="{1DDCCF74-D445-89A7-5578-AFDB8D089B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87463" y="5640388"/>
            <a:ext cx="3116262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en-US" sz="2000" b="1"/>
              <a:t>Chris Shore</a:t>
            </a:r>
          </a:p>
          <a:p>
            <a:pPr algn="ctr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en-US" sz="2000" b="1" i="1"/>
              <a:t>The Math Projects Journal</a:t>
            </a:r>
          </a:p>
          <a:p>
            <a:pPr algn="ctr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en-US" sz="2000" b="1">
                <a:solidFill>
                  <a:schemeClr val="tx2"/>
                </a:solidFill>
              </a:rPr>
              <a:t>Murrieta Valley USD</a:t>
            </a:r>
            <a:endParaRPr lang="en-US" altLang="en-US" sz="2000">
              <a:solidFill>
                <a:schemeClr val="tx2"/>
              </a:solidFill>
            </a:endParaRPr>
          </a:p>
        </p:txBody>
      </p:sp>
      <p:sp>
        <p:nvSpPr>
          <p:cNvPr id="2056" name="Rectangle 1026">
            <a:extLst>
              <a:ext uri="{FF2B5EF4-FFF2-40B4-BE49-F238E27FC236}">
                <a16:creationId xmlns:a16="http://schemas.microsoft.com/office/drawing/2014/main" id="{CECD1F0C-8A23-C5E9-DBF5-EFE2F535B4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9238" y="15875"/>
            <a:ext cx="8729662" cy="1279525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/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9pPr>
          </a:lstStyle>
          <a:p>
            <a:pPr algn="ctr" eaLnBrk="1" hangingPunct="1">
              <a:lnSpc>
                <a:spcPts val="4800"/>
              </a:lnSpc>
              <a:defRPr/>
            </a:pPr>
            <a:r>
              <a:rPr lang="en-US" sz="4400" b="1" dirty="0">
                <a:latin typeface="Charter Black"/>
              </a:rPr>
              <a:t>Clothesline Math</a:t>
            </a:r>
          </a:p>
          <a:p>
            <a:pPr algn="ctr" eaLnBrk="1" hangingPunct="1">
              <a:lnSpc>
                <a:spcPts val="4800"/>
              </a:lnSpc>
              <a:defRPr/>
            </a:pPr>
            <a:r>
              <a:rPr lang="en-US" sz="5200" b="1" dirty="0">
                <a:solidFill>
                  <a:schemeClr val="accent1">
                    <a:lumMod val="75000"/>
                  </a:schemeClr>
                </a:solidFill>
                <a:latin typeface="Charter Black"/>
              </a:rPr>
              <a:t>Algebra, Geometry &amp; Statistics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AEDC7A5-7D3E-4F80-3A3F-05BB1B859157}"/>
              </a:ext>
            </a:extLst>
          </p:cNvPr>
          <p:cNvSpPr/>
          <p:nvPr/>
        </p:nvSpPr>
        <p:spPr>
          <a:xfrm rot="5400000">
            <a:off x="4502150" y="2216150"/>
            <a:ext cx="139700" cy="9144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pic>
        <p:nvPicPr>
          <p:cNvPr id="4104" name="Picture 15" descr="MPJ Logo Clear.png">
            <a:extLst>
              <a:ext uri="{FF2B5EF4-FFF2-40B4-BE49-F238E27FC236}">
                <a16:creationId xmlns:a16="http://schemas.microsoft.com/office/drawing/2014/main" id="{971E5CF0-742A-16D6-0055-A82E6675A9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4013" y="5916613"/>
            <a:ext cx="1203325" cy="992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391EA83F-DA1F-9726-CD41-69823744DDD9}"/>
              </a:ext>
            </a:extLst>
          </p:cNvPr>
          <p:cNvSpPr/>
          <p:nvPr/>
        </p:nvSpPr>
        <p:spPr>
          <a:xfrm>
            <a:off x="694267" y="1875989"/>
            <a:ext cx="7941734" cy="2120271"/>
          </a:xfrm>
          <a:prstGeom prst="rect">
            <a:avLst/>
          </a:prstGeom>
          <a:noFill/>
        </p:spPr>
        <p:txBody>
          <a:bodyPr spcFirstLastPara="1" wrap="none">
            <a:prstTxWarp prst="textArchUp">
              <a:avLst/>
            </a:prstTxWarp>
            <a:spAutoFit/>
          </a:bodyPr>
          <a:lstStyle/>
          <a:p>
            <a:pPr algn="ctr" eaLnBrk="1" hangingPunct="1">
              <a:defRPr/>
            </a:pPr>
            <a:r>
              <a:rPr lang="en-US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charset="0"/>
                <a:ea typeface="MS PGothic" charset="0"/>
                <a:cs typeface="MS PGothic" charset="0"/>
              </a:rPr>
              <a:t>The Master Number Sense Maker!</a:t>
            </a:r>
          </a:p>
        </p:txBody>
      </p:sp>
      <p:sp>
        <p:nvSpPr>
          <p:cNvPr id="4106" name="Text Box 1033">
            <a:extLst>
              <a:ext uri="{FF2B5EF4-FFF2-40B4-BE49-F238E27FC236}">
                <a16:creationId xmlns:a16="http://schemas.microsoft.com/office/drawing/2014/main" id="{77DD5068-811F-2D02-940B-B6CE357487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3588" y="5538788"/>
            <a:ext cx="4062412" cy="1204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en-US" sz="2000" b="1"/>
              <a:t>www.mathprojects.com</a:t>
            </a:r>
          </a:p>
          <a:p>
            <a:pPr algn="ctr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en-US" sz="2000" b="1"/>
              <a:t>@MathProjects</a:t>
            </a:r>
          </a:p>
          <a:p>
            <a:pPr algn="ctr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en-US" sz="2000" b="1"/>
              <a:t>#clotheslinemath</a:t>
            </a:r>
            <a:br>
              <a:rPr lang="en-US" altLang="en-US" sz="2000" b="1"/>
            </a:br>
            <a:r>
              <a:rPr lang="en-US" altLang="en-US" sz="2000" b="1"/>
              <a:t>#CMCMath</a:t>
            </a:r>
            <a:endParaRPr lang="en-US" altLang="en-US" sz="2000">
              <a:solidFill>
                <a:schemeClr val="tx2"/>
              </a:solidFill>
            </a:endParaRPr>
          </a:p>
        </p:txBody>
      </p:sp>
      <p:pic>
        <p:nvPicPr>
          <p:cNvPr id="4107" name="Picture 15" descr="CMC logo.png">
            <a:extLst>
              <a:ext uri="{FF2B5EF4-FFF2-40B4-BE49-F238E27FC236}">
                <a16:creationId xmlns:a16="http://schemas.microsoft.com/office/drawing/2014/main" id="{910C313B-2F84-BE24-B062-74F03ED8119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5946775"/>
            <a:ext cx="803275" cy="903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D798F59-552F-08D5-9EE9-E561D7F4AF39}"/>
              </a:ext>
            </a:extLst>
          </p:cNvPr>
          <p:cNvSpPr/>
          <p:nvPr/>
        </p:nvSpPr>
        <p:spPr>
          <a:xfrm>
            <a:off x="-12700" y="0"/>
            <a:ext cx="261938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5DEDCCD3-FE1A-FE6B-A4A3-38EA926EE0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385888"/>
            <a:ext cx="8382000" cy="100012"/>
          </a:xfrm>
          <a:prstGeom prst="rect">
            <a:avLst/>
          </a:prstGeom>
          <a:gradFill rotWithShape="0">
            <a:gsLst>
              <a:gs pos="0">
                <a:srgbClr val="00008E"/>
              </a:gs>
              <a:gs pos="44000">
                <a:srgbClr val="00008E"/>
              </a:gs>
              <a:gs pos="100000">
                <a:srgbClr val="BBBBFF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056" name="Rectangle 1026">
            <a:extLst>
              <a:ext uri="{FF2B5EF4-FFF2-40B4-BE49-F238E27FC236}">
                <a16:creationId xmlns:a16="http://schemas.microsoft.com/office/drawing/2014/main" id="{4EC84E0E-CC1E-C236-FD38-6B39BA81D8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9238" y="117475"/>
            <a:ext cx="8729662" cy="1203325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/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9pPr>
          </a:lstStyle>
          <a:p>
            <a:pPr algn="ctr" eaLnBrk="1" hangingPunct="1">
              <a:lnSpc>
                <a:spcPts val="4800"/>
              </a:lnSpc>
              <a:defRPr/>
            </a:pPr>
            <a:r>
              <a:rPr lang="en-US" sz="4400" b="1" dirty="0">
                <a:latin typeface="Charter Black"/>
              </a:rPr>
              <a:t>Clothesline Math</a:t>
            </a:r>
          </a:p>
          <a:p>
            <a:pPr algn="ctr" eaLnBrk="1" hangingPunct="1">
              <a:lnSpc>
                <a:spcPts val="4800"/>
              </a:lnSpc>
              <a:defRPr/>
            </a:pPr>
            <a:r>
              <a:rPr lang="en-US" sz="5400" b="1" dirty="0">
                <a:solidFill>
                  <a:schemeClr val="accent1">
                    <a:lumMod val="75000"/>
                  </a:schemeClr>
                </a:solidFill>
                <a:latin typeface="Charter Black"/>
              </a:rPr>
              <a:t>Our Objectives Today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30CDA60-CFBF-9503-A5FC-F9587D836BCE}"/>
              </a:ext>
            </a:extLst>
          </p:cNvPr>
          <p:cNvSpPr/>
          <p:nvPr/>
        </p:nvSpPr>
        <p:spPr>
          <a:xfrm rot="5400000">
            <a:off x="4502150" y="2216150"/>
            <a:ext cx="139700" cy="9144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pic>
        <p:nvPicPr>
          <p:cNvPr id="5126" name="Picture 15" descr="MPJ Logo Clear.png">
            <a:extLst>
              <a:ext uri="{FF2B5EF4-FFF2-40B4-BE49-F238E27FC236}">
                <a16:creationId xmlns:a16="http://schemas.microsoft.com/office/drawing/2014/main" id="{041BD9CC-7B37-4B81-7F06-29F5E0828D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4013" y="5916613"/>
            <a:ext cx="1203325" cy="992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8" name="TextBox 13">
            <a:extLst>
              <a:ext uri="{FF2B5EF4-FFF2-40B4-BE49-F238E27FC236}">
                <a16:creationId xmlns:a16="http://schemas.microsoft.com/office/drawing/2014/main" id="{71CE4E2A-AD95-5735-15C0-7C6A9E7A97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0063" y="1909763"/>
            <a:ext cx="78200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en-US" altLang="en-US" sz="4000" b="1">
                <a:solidFill>
                  <a:srgbClr val="000000"/>
                </a:solidFill>
              </a:rPr>
              <a:t>Model </a:t>
            </a:r>
            <a:r>
              <a:rPr lang="en-US" altLang="en-US" sz="4000" b="1">
                <a:solidFill>
                  <a:srgbClr val="00B050"/>
                </a:solidFill>
              </a:rPr>
              <a:t>Clothesline Math </a:t>
            </a:r>
            <a:r>
              <a:rPr lang="en-US" altLang="en-US" sz="4000" b="1">
                <a:solidFill>
                  <a:srgbClr val="000000"/>
                </a:solidFill>
              </a:rPr>
              <a:t>Lessons</a:t>
            </a:r>
            <a:endParaRPr lang="en-US" altLang="en-US" sz="4000" b="1">
              <a:solidFill>
                <a:srgbClr val="00B050"/>
              </a:solidFill>
            </a:endParaRPr>
          </a:p>
        </p:txBody>
      </p:sp>
      <p:sp>
        <p:nvSpPr>
          <p:cNvPr id="5129" name="TextBox 14">
            <a:extLst>
              <a:ext uri="{FF2B5EF4-FFF2-40B4-BE49-F238E27FC236}">
                <a16:creationId xmlns:a16="http://schemas.microsoft.com/office/drawing/2014/main" id="{B31C803A-CB3D-CE5D-C61C-7E35092175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6463" y="4268788"/>
            <a:ext cx="7410450" cy="193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800100" indent="-73977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en-US" altLang="en-US" sz="4000" b="1"/>
              <a:t>Declare your first steps to implementing your own </a:t>
            </a:r>
            <a:r>
              <a:rPr lang="en-US" altLang="en-US" sz="4000" b="1">
                <a:solidFill>
                  <a:srgbClr val="00B050"/>
                </a:solidFill>
              </a:rPr>
              <a:t>Clothesline Math </a:t>
            </a:r>
            <a:r>
              <a:rPr lang="en-US" altLang="en-US" sz="4000" b="1">
                <a:solidFill>
                  <a:srgbClr val="000000"/>
                </a:solidFill>
              </a:rPr>
              <a:t>Activity</a:t>
            </a:r>
            <a:endParaRPr lang="en-US" altLang="en-US" sz="4000" b="1">
              <a:solidFill>
                <a:srgbClr val="00B050"/>
              </a:solidFill>
            </a:endParaRPr>
          </a:p>
        </p:txBody>
      </p:sp>
      <p:pic>
        <p:nvPicPr>
          <p:cNvPr id="5130" name="Picture 11" descr="5 Common Errors Made While Defining Learning Objectives">
            <a:extLst>
              <a:ext uri="{FF2B5EF4-FFF2-40B4-BE49-F238E27FC236}">
                <a16:creationId xmlns:a16="http://schemas.microsoft.com/office/drawing/2014/main" id="{652A714A-F6E7-EF46-33EE-B812D3BE58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1420868">
            <a:off x="3441700" y="3068638"/>
            <a:ext cx="1938338" cy="1093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Box 1033">
            <a:extLst>
              <a:ext uri="{FF2B5EF4-FFF2-40B4-BE49-F238E27FC236}">
                <a16:creationId xmlns:a16="http://schemas.microsoft.com/office/drawing/2014/main" id="{7FD30AF7-253A-5827-5662-1B8D76EACF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4801" y="6343650"/>
            <a:ext cx="3852862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en-US" sz="2000" b="1" dirty="0">
                <a:solidFill>
                  <a:schemeClr val="tx2"/>
                </a:solidFill>
              </a:rPr>
              <a:t>@MathProjects   </a:t>
            </a:r>
            <a:r>
              <a:rPr lang="en-US" altLang="en-US" sz="2000" dirty="0"/>
              <a:t>#clotheslinemath</a:t>
            </a:r>
            <a:endParaRPr lang="en-US" altLang="en-US" sz="2000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68EB04F-812B-3CF8-4695-A560F9DCC570}"/>
              </a:ext>
            </a:extLst>
          </p:cNvPr>
          <p:cNvSpPr/>
          <p:nvPr/>
        </p:nvSpPr>
        <p:spPr>
          <a:xfrm>
            <a:off x="-12700" y="0"/>
            <a:ext cx="261938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035013CC-7A0B-D2AF-4AF0-724C38712B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385888"/>
            <a:ext cx="8382000" cy="100012"/>
          </a:xfrm>
          <a:prstGeom prst="rect">
            <a:avLst/>
          </a:prstGeom>
          <a:gradFill rotWithShape="0">
            <a:gsLst>
              <a:gs pos="0">
                <a:srgbClr val="00008E"/>
              </a:gs>
              <a:gs pos="44000">
                <a:srgbClr val="00008E"/>
              </a:gs>
              <a:gs pos="100000">
                <a:srgbClr val="BBBBFF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056" name="Rectangle 1026">
            <a:extLst>
              <a:ext uri="{FF2B5EF4-FFF2-40B4-BE49-F238E27FC236}">
                <a16:creationId xmlns:a16="http://schemas.microsoft.com/office/drawing/2014/main" id="{836773E2-7CCE-5EF1-3ADF-01A9ADE9D8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9238" y="117475"/>
            <a:ext cx="8729662" cy="1203325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/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9pPr>
          </a:lstStyle>
          <a:p>
            <a:pPr algn="ctr" eaLnBrk="1" hangingPunct="1">
              <a:lnSpc>
                <a:spcPts val="4800"/>
              </a:lnSpc>
              <a:defRPr/>
            </a:pPr>
            <a:r>
              <a:rPr lang="en-US" sz="4400" b="1" dirty="0">
                <a:latin typeface="Charter Black"/>
              </a:rPr>
              <a:t>Clothesline Math</a:t>
            </a:r>
          </a:p>
          <a:p>
            <a:pPr algn="ctr" eaLnBrk="1" hangingPunct="1">
              <a:lnSpc>
                <a:spcPts val="4800"/>
              </a:lnSpc>
              <a:defRPr/>
            </a:pPr>
            <a:r>
              <a:rPr lang="en-US" sz="5400" b="1" dirty="0">
                <a:solidFill>
                  <a:schemeClr val="accent1">
                    <a:lumMod val="75000"/>
                  </a:schemeClr>
                </a:solidFill>
                <a:latin typeface="Charter Black"/>
              </a:rPr>
              <a:t>The Set-up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6D8EB79-8C81-4EB1-C088-970AA59432E8}"/>
              </a:ext>
            </a:extLst>
          </p:cNvPr>
          <p:cNvSpPr/>
          <p:nvPr/>
        </p:nvSpPr>
        <p:spPr>
          <a:xfrm rot="5400000">
            <a:off x="4502150" y="2216150"/>
            <a:ext cx="139700" cy="9144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pic>
        <p:nvPicPr>
          <p:cNvPr id="7174" name="Picture 15" descr="MPJ Logo Clear.png">
            <a:extLst>
              <a:ext uri="{FF2B5EF4-FFF2-40B4-BE49-F238E27FC236}">
                <a16:creationId xmlns:a16="http://schemas.microsoft.com/office/drawing/2014/main" id="{36542D47-A3DF-B9EA-AF52-784DA7EC7E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4013" y="5916613"/>
            <a:ext cx="1203325" cy="992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6" name="Picture 7" descr="Screen Shot 2016-12-02 at 1.53.48 AM.png">
            <a:extLst>
              <a:ext uri="{FF2B5EF4-FFF2-40B4-BE49-F238E27FC236}">
                <a16:creationId xmlns:a16="http://schemas.microsoft.com/office/drawing/2014/main" id="{BB95D442-C036-531A-7291-555BB3ADE7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0999" y="1665968"/>
            <a:ext cx="3911001" cy="20515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7" name="Picture 8" descr="Screen Shot 2016-12-02 at 1.52.34 AM.png">
            <a:extLst>
              <a:ext uri="{FF2B5EF4-FFF2-40B4-BE49-F238E27FC236}">
                <a16:creationId xmlns:a16="http://schemas.microsoft.com/office/drawing/2014/main" id="{191C080D-1788-C810-98FC-E7A6E260BE9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3250" y="3972131"/>
            <a:ext cx="2698750" cy="199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9" name="Picture 11" descr="Screen Shot 2016-12-02 at 1.51.03 AM.png">
            <a:extLst>
              <a:ext uri="{FF2B5EF4-FFF2-40B4-BE49-F238E27FC236}">
                <a16:creationId xmlns:a16="http://schemas.microsoft.com/office/drawing/2014/main" id="{7134DBE3-BBFB-3E5C-D6B5-716D19249E9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828" y="1665968"/>
            <a:ext cx="3821978" cy="20515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4" name="Picture 3" descr="Screen Shot 2016-12-02 at 1.53.36 AM.png">
            <a:extLst>
              <a:ext uri="{FF2B5EF4-FFF2-40B4-BE49-F238E27FC236}">
                <a16:creationId xmlns:a16="http://schemas.microsoft.com/office/drawing/2014/main" id="{073ED668-9F01-04C9-299F-D79594F0A8A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828" y="3922051"/>
            <a:ext cx="4965701" cy="2628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D1057FB-052F-488E-8CDA-88FA2557A5C0}"/>
              </a:ext>
            </a:extLst>
          </p:cNvPr>
          <p:cNvSpPr/>
          <p:nvPr/>
        </p:nvSpPr>
        <p:spPr>
          <a:xfrm>
            <a:off x="-12700" y="0"/>
            <a:ext cx="261938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EF515589-2EDA-B075-4A82-D023042DD6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385888"/>
            <a:ext cx="8382000" cy="100012"/>
          </a:xfrm>
          <a:prstGeom prst="rect">
            <a:avLst/>
          </a:prstGeom>
          <a:gradFill rotWithShape="0">
            <a:gsLst>
              <a:gs pos="0">
                <a:srgbClr val="00008E"/>
              </a:gs>
              <a:gs pos="44000">
                <a:srgbClr val="00008E"/>
              </a:gs>
              <a:gs pos="100000">
                <a:srgbClr val="BBBBFF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056" name="Rectangle 1026">
            <a:extLst>
              <a:ext uri="{FF2B5EF4-FFF2-40B4-BE49-F238E27FC236}">
                <a16:creationId xmlns:a16="http://schemas.microsoft.com/office/drawing/2014/main" id="{469EDA49-6666-D807-F61C-9A13DC93D4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9238" y="117475"/>
            <a:ext cx="8729662" cy="1152525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/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9pPr>
          </a:lstStyle>
          <a:p>
            <a:pPr algn="ctr" eaLnBrk="1" hangingPunct="1">
              <a:lnSpc>
                <a:spcPts val="4800"/>
              </a:lnSpc>
              <a:defRPr/>
            </a:pPr>
            <a:r>
              <a:rPr lang="en-US" sz="4400" b="1" dirty="0">
                <a:latin typeface="Charter Black"/>
              </a:rPr>
              <a:t>Clothesline Math</a:t>
            </a:r>
            <a:br>
              <a:rPr lang="en-US" sz="4400" b="1" dirty="0">
                <a:latin typeface="Charter Black"/>
              </a:rPr>
            </a:br>
            <a:r>
              <a:rPr lang="en-US" sz="5400" b="1" dirty="0">
                <a:solidFill>
                  <a:schemeClr val="accent1">
                    <a:lumMod val="75000"/>
                  </a:schemeClr>
                </a:solidFill>
                <a:latin typeface="Charter Black"/>
              </a:rPr>
              <a:t>Introduction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F4294C9-643A-6A22-0F9A-8323401CD034}"/>
              </a:ext>
            </a:extLst>
          </p:cNvPr>
          <p:cNvSpPr/>
          <p:nvPr/>
        </p:nvSpPr>
        <p:spPr>
          <a:xfrm rot="5400000">
            <a:off x="4502150" y="2216150"/>
            <a:ext cx="139700" cy="9144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pic>
        <p:nvPicPr>
          <p:cNvPr id="11270" name="Picture 8" descr="MPJ Logo Clear.png">
            <a:extLst>
              <a:ext uri="{FF2B5EF4-FFF2-40B4-BE49-F238E27FC236}">
                <a16:creationId xmlns:a16="http://schemas.microsoft.com/office/drawing/2014/main" id="{D289608E-D46C-EDB1-4B5D-300C1F6CD3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4013" y="5934075"/>
            <a:ext cx="1203325" cy="992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1" name="Picture 2" descr="Screen Shot 2015-10-21 at 6.06.42 AM.png">
            <a:extLst>
              <a:ext uri="{FF2B5EF4-FFF2-40B4-BE49-F238E27FC236}">
                <a16:creationId xmlns:a16="http://schemas.microsoft.com/office/drawing/2014/main" id="{CD969F53-A2B7-61DE-695F-EBA73E2B12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8538" y="2201863"/>
            <a:ext cx="4995862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Box 1033">
            <a:extLst>
              <a:ext uri="{FF2B5EF4-FFF2-40B4-BE49-F238E27FC236}">
                <a16:creationId xmlns:a16="http://schemas.microsoft.com/office/drawing/2014/main" id="{C12D0150-12E1-1460-B7B4-FE74633D41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4801" y="6343650"/>
            <a:ext cx="3852862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en-US" sz="2000" b="1" dirty="0">
                <a:solidFill>
                  <a:schemeClr val="tx2"/>
                </a:solidFill>
              </a:rPr>
              <a:t>@MathProjects   </a:t>
            </a:r>
            <a:r>
              <a:rPr lang="en-US" altLang="en-US" sz="2000" dirty="0"/>
              <a:t>#clotheslinemath</a:t>
            </a:r>
            <a:endParaRPr lang="en-US" altLang="en-US" sz="2000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17BC662-EFD0-2513-5557-FD454A63AF09}"/>
              </a:ext>
            </a:extLst>
          </p:cNvPr>
          <p:cNvSpPr/>
          <p:nvPr/>
        </p:nvSpPr>
        <p:spPr>
          <a:xfrm>
            <a:off x="-12700" y="0"/>
            <a:ext cx="261938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644960C9-6FC9-7DD6-04C7-482A315111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385888"/>
            <a:ext cx="8382000" cy="100012"/>
          </a:xfrm>
          <a:prstGeom prst="rect">
            <a:avLst/>
          </a:prstGeom>
          <a:gradFill rotWithShape="0">
            <a:gsLst>
              <a:gs pos="0">
                <a:srgbClr val="00008E"/>
              </a:gs>
              <a:gs pos="44000">
                <a:srgbClr val="00008E"/>
              </a:gs>
              <a:gs pos="100000">
                <a:srgbClr val="BBBBFF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056" name="Rectangle 1026">
            <a:extLst>
              <a:ext uri="{FF2B5EF4-FFF2-40B4-BE49-F238E27FC236}">
                <a16:creationId xmlns:a16="http://schemas.microsoft.com/office/drawing/2014/main" id="{165FB89F-8541-D6EB-23B1-D645ECFBB7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9238" y="117475"/>
            <a:ext cx="8729662" cy="1152525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/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9pPr>
          </a:lstStyle>
          <a:p>
            <a:pPr algn="ctr" eaLnBrk="1" hangingPunct="1">
              <a:lnSpc>
                <a:spcPts val="4800"/>
              </a:lnSpc>
              <a:defRPr/>
            </a:pPr>
            <a:r>
              <a:rPr lang="en-US" sz="4400" b="1" dirty="0">
                <a:latin typeface="Charter Black"/>
              </a:rPr>
              <a:t>Clothesline Math</a:t>
            </a:r>
            <a:br>
              <a:rPr lang="en-US" sz="4400" b="1" dirty="0">
                <a:latin typeface="Charter Black"/>
              </a:rPr>
            </a:br>
            <a:r>
              <a:rPr lang="en-US" sz="5400" b="1" dirty="0">
                <a:solidFill>
                  <a:schemeClr val="accent1">
                    <a:lumMod val="75000"/>
                  </a:schemeClr>
                </a:solidFill>
                <a:latin typeface="Charter Black"/>
              </a:rPr>
              <a:t>Handout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7520C5F-5CC5-4139-FB7B-A8DEA10871DF}"/>
              </a:ext>
            </a:extLst>
          </p:cNvPr>
          <p:cNvSpPr/>
          <p:nvPr/>
        </p:nvSpPr>
        <p:spPr>
          <a:xfrm rot="5400000">
            <a:off x="4502150" y="2216150"/>
            <a:ext cx="139700" cy="9144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pic>
        <p:nvPicPr>
          <p:cNvPr id="13318" name="Picture 8" descr="MPJ Logo Clear.png">
            <a:extLst>
              <a:ext uri="{FF2B5EF4-FFF2-40B4-BE49-F238E27FC236}">
                <a16:creationId xmlns:a16="http://schemas.microsoft.com/office/drawing/2014/main" id="{8D05CE96-5071-001E-E699-555B668436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4013" y="5934075"/>
            <a:ext cx="1203325" cy="992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1C4CF0D-995C-E08F-2546-97DA02A134C9}"/>
              </a:ext>
            </a:extLst>
          </p:cNvPr>
          <p:cNvSpPr txBox="1">
            <a:spLocks noChangeArrowheads="1"/>
          </p:cNvSpPr>
          <p:nvPr/>
        </p:nvSpPr>
        <p:spPr bwMode="auto">
          <a:xfrm rot="-335356">
            <a:off x="1668463" y="5395913"/>
            <a:ext cx="7462837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3600" b="1">
                <a:solidFill>
                  <a:srgbClr val="FF0000"/>
                </a:solidFill>
              </a:rPr>
              <a:t>Discussions, Deductions &amp; Decisions</a:t>
            </a:r>
          </a:p>
        </p:txBody>
      </p:sp>
      <p:pic>
        <p:nvPicPr>
          <p:cNvPr id="13321" name="Picture 2" descr="Screen Shot 2017-04-07 at 12.44.21 AM.png">
            <a:extLst>
              <a:ext uri="{FF2B5EF4-FFF2-40B4-BE49-F238E27FC236}">
                <a16:creationId xmlns:a16="http://schemas.microsoft.com/office/drawing/2014/main" id="{5DF958BA-3A30-5BBE-C400-B7B1A7BE6C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0150" y="1770063"/>
            <a:ext cx="6569075" cy="3262312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Box 1033">
            <a:extLst>
              <a:ext uri="{FF2B5EF4-FFF2-40B4-BE49-F238E27FC236}">
                <a16:creationId xmlns:a16="http://schemas.microsoft.com/office/drawing/2014/main" id="{BADBF3B3-A5B4-5EFC-A7F1-8BF90B0162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4801" y="6343650"/>
            <a:ext cx="3852862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en-US" sz="2000" b="1" dirty="0">
                <a:solidFill>
                  <a:schemeClr val="tx2"/>
                </a:solidFill>
              </a:rPr>
              <a:t>@MathProjects   </a:t>
            </a:r>
            <a:r>
              <a:rPr lang="en-US" altLang="en-US" sz="2000" dirty="0"/>
              <a:t>#clotheslinemath</a:t>
            </a:r>
            <a:endParaRPr lang="en-US" altLang="en-US" sz="20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DB6D904-82E4-222E-AF69-BC29B261C179}"/>
              </a:ext>
            </a:extLst>
          </p:cNvPr>
          <p:cNvSpPr/>
          <p:nvPr/>
        </p:nvSpPr>
        <p:spPr>
          <a:xfrm>
            <a:off x="-12700" y="0"/>
            <a:ext cx="261938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54776EBD-4616-800B-C2CC-C6EFF1B73A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385888"/>
            <a:ext cx="8382000" cy="100012"/>
          </a:xfrm>
          <a:prstGeom prst="rect">
            <a:avLst/>
          </a:prstGeom>
          <a:gradFill rotWithShape="0">
            <a:gsLst>
              <a:gs pos="0">
                <a:srgbClr val="00008E"/>
              </a:gs>
              <a:gs pos="44000">
                <a:srgbClr val="00008E"/>
              </a:gs>
              <a:gs pos="100000">
                <a:srgbClr val="BBBBFF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056" name="Rectangle 1026">
            <a:extLst>
              <a:ext uri="{FF2B5EF4-FFF2-40B4-BE49-F238E27FC236}">
                <a16:creationId xmlns:a16="http://schemas.microsoft.com/office/drawing/2014/main" id="{14537DA0-3B6F-D04C-2DDE-B776537AB1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9238" y="117475"/>
            <a:ext cx="8729662" cy="1203325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/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9pPr>
          </a:lstStyle>
          <a:p>
            <a:pPr algn="ctr" eaLnBrk="1" hangingPunct="1">
              <a:lnSpc>
                <a:spcPts val="4800"/>
              </a:lnSpc>
              <a:defRPr/>
            </a:pPr>
            <a:r>
              <a:rPr lang="en-US" sz="4400" b="1" dirty="0">
                <a:latin typeface="Charter Black"/>
              </a:rPr>
              <a:t>Clothesline Math</a:t>
            </a:r>
          </a:p>
          <a:p>
            <a:pPr algn="ctr" eaLnBrk="1" hangingPunct="1">
              <a:lnSpc>
                <a:spcPts val="4800"/>
              </a:lnSpc>
              <a:defRPr/>
            </a:pPr>
            <a:r>
              <a:rPr lang="en-US" sz="5400" b="1" dirty="0">
                <a:solidFill>
                  <a:schemeClr val="accent1">
                    <a:lumMod val="75000"/>
                  </a:schemeClr>
                </a:solidFill>
                <a:latin typeface="Charter Black"/>
              </a:rPr>
              <a:t>A Brief History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8A7779E-78C2-A9E8-2220-3F2A50E891C5}"/>
              </a:ext>
            </a:extLst>
          </p:cNvPr>
          <p:cNvSpPr/>
          <p:nvPr/>
        </p:nvSpPr>
        <p:spPr>
          <a:xfrm rot="5400000">
            <a:off x="4502150" y="2216150"/>
            <a:ext cx="139700" cy="9144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pic>
        <p:nvPicPr>
          <p:cNvPr id="15366" name="Picture 15" descr="MPJ Logo Clear.png">
            <a:extLst>
              <a:ext uri="{FF2B5EF4-FFF2-40B4-BE49-F238E27FC236}">
                <a16:creationId xmlns:a16="http://schemas.microsoft.com/office/drawing/2014/main" id="{61B5B7BC-1CE2-0567-5BE4-D3F2E8A26F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4013" y="5916613"/>
            <a:ext cx="1203325" cy="992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7" name="Picture 4" descr="Kelli.jpg">
            <a:extLst>
              <a:ext uri="{FF2B5EF4-FFF2-40B4-BE49-F238E27FC236}">
                <a16:creationId xmlns:a16="http://schemas.microsoft.com/office/drawing/2014/main" id="{435FB4D1-20F2-8783-7950-1FF645FC68A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863" y="2189163"/>
            <a:ext cx="3159125" cy="3065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DEBF171-80D9-E7F2-0FC2-C7913EF52B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7363" y="1712913"/>
            <a:ext cx="4137025" cy="2238375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2D68885-77FC-DB2C-3E94-A709128B3D7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8150" y="4152900"/>
            <a:ext cx="3048000" cy="2101850"/>
          </a:xfrm>
          <a:prstGeom prst="rect">
            <a:avLst/>
          </a:prstGeom>
          <a:noFill/>
          <a:ln w="9525">
            <a:solidFill>
              <a:srgbClr val="3333C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 Box 1033">
            <a:extLst>
              <a:ext uri="{FF2B5EF4-FFF2-40B4-BE49-F238E27FC236}">
                <a16:creationId xmlns:a16="http://schemas.microsoft.com/office/drawing/2014/main" id="{6A48C158-7EC2-AECB-AF91-558971C90C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4801" y="6343650"/>
            <a:ext cx="3852862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en-US" sz="2000" b="1" dirty="0">
                <a:solidFill>
                  <a:schemeClr val="tx2"/>
                </a:solidFill>
              </a:rPr>
              <a:t>@MathProjects   </a:t>
            </a:r>
            <a:r>
              <a:rPr lang="en-US" altLang="en-US" sz="2000" dirty="0"/>
              <a:t>#clotheslinemath</a:t>
            </a:r>
            <a:endParaRPr lang="en-US" altLang="en-US" sz="20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6ABBC9C-ED06-26E3-AB6F-EA65563A1F40}"/>
              </a:ext>
            </a:extLst>
          </p:cNvPr>
          <p:cNvSpPr/>
          <p:nvPr/>
        </p:nvSpPr>
        <p:spPr>
          <a:xfrm>
            <a:off x="-12700" y="0"/>
            <a:ext cx="261938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6CE4B80D-3201-EBDF-7E7B-F5CAC70CD0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385888"/>
            <a:ext cx="8382000" cy="100012"/>
          </a:xfrm>
          <a:prstGeom prst="rect">
            <a:avLst/>
          </a:prstGeom>
          <a:gradFill rotWithShape="0">
            <a:gsLst>
              <a:gs pos="0">
                <a:srgbClr val="00008E"/>
              </a:gs>
              <a:gs pos="44000">
                <a:srgbClr val="00008E"/>
              </a:gs>
              <a:gs pos="100000">
                <a:srgbClr val="BBBBFF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056" name="Rectangle 1026">
            <a:extLst>
              <a:ext uri="{FF2B5EF4-FFF2-40B4-BE49-F238E27FC236}">
                <a16:creationId xmlns:a16="http://schemas.microsoft.com/office/drawing/2014/main" id="{84F07AB8-B848-4303-D185-E8E76F1C50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9238" y="117475"/>
            <a:ext cx="8729662" cy="1203325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/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9pPr>
          </a:lstStyle>
          <a:p>
            <a:pPr algn="ctr" eaLnBrk="1" hangingPunct="1">
              <a:lnSpc>
                <a:spcPts val="4800"/>
              </a:lnSpc>
              <a:defRPr/>
            </a:pPr>
            <a:r>
              <a:rPr lang="en-US" sz="4400" b="1" dirty="0">
                <a:latin typeface="Charter Black"/>
              </a:rPr>
              <a:t>Clothesline Math</a:t>
            </a:r>
          </a:p>
          <a:p>
            <a:pPr algn="ctr" eaLnBrk="1" hangingPunct="1">
              <a:lnSpc>
                <a:spcPts val="4800"/>
              </a:lnSpc>
              <a:defRPr/>
            </a:pPr>
            <a:r>
              <a:rPr lang="en-US" sz="5400" b="1" dirty="0">
                <a:solidFill>
                  <a:schemeClr val="accent1">
                    <a:lumMod val="75000"/>
                  </a:schemeClr>
                </a:solidFill>
                <a:latin typeface="Charter Black"/>
              </a:rPr>
              <a:t>My Contributions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0CD55AD-D854-CCD9-0052-7A8747093439}"/>
              </a:ext>
            </a:extLst>
          </p:cNvPr>
          <p:cNvSpPr/>
          <p:nvPr/>
        </p:nvSpPr>
        <p:spPr>
          <a:xfrm rot="5400000">
            <a:off x="4502150" y="2216150"/>
            <a:ext cx="139700" cy="9144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pic>
        <p:nvPicPr>
          <p:cNvPr id="17414" name="Picture 15" descr="MPJ Logo Clear.png">
            <a:extLst>
              <a:ext uri="{FF2B5EF4-FFF2-40B4-BE49-F238E27FC236}">
                <a16:creationId xmlns:a16="http://schemas.microsoft.com/office/drawing/2014/main" id="{EBA3FD4E-03ED-1315-4DC9-6FDA77B269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4013" y="5916613"/>
            <a:ext cx="1203325" cy="992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9A99CF3-5351-A27F-590D-DF4F9E365B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1828800"/>
            <a:ext cx="2303463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207CBFE-6D58-E7FA-6069-AEE9CE0E80F7}"/>
              </a:ext>
            </a:extLst>
          </p:cNvPr>
          <p:cNvSpPr/>
          <p:nvPr/>
        </p:nvSpPr>
        <p:spPr>
          <a:xfrm rot="21085776">
            <a:off x="2917928" y="4805867"/>
            <a:ext cx="3308145" cy="916650"/>
          </a:xfrm>
          <a:prstGeom prst="rect">
            <a:avLst/>
          </a:prstGeom>
          <a:noFill/>
        </p:spPr>
        <p:txBody>
          <a:bodyPr wrap="none">
            <a:prstTxWarp prst="textChevron">
              <a:avLst/>
            </a:prstTxWarp>
            <a:spAutoFit/>
          </a:bodyPr>
          <a:lstStyle/>
          <a:p>
            <a:pPr algn="ctr" eaLnBrk="1" hangingPunct="1">
              <a:defRPr/>
            </a:pPr>
            <a:r>
              <a:rPr lang="en-US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charset="0"/>
                <a:ea typeface="MS PGothic" charset="0"/>
                <a:cs typeface="MS PGothic" charset="0"/>
              </a:rPr>
              <a:t>#</a:t>
            </a:r>
            <a:r>
              <a:rPr lang="en-US" sz="5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charset="0"/>
                <a:ea typeface="MS PGothic" charset="0"/>
                <a:cs typeface="MS PGothic" charset="0"/>
              </a:rPr>
              <a:t>clotheslinemath</a:t>
            </a:r>
            <a:endParaRPr lang="en-US" sz="5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charset="0"/>
              <a:ea typeface="MS PGothic" charset="0"/>
              <a:cs typeface="MS PGothic" charset="0"/>
            </a:endParaRPr>
          </a:p>
        </p:txBody>
      </p:sp>
      <p:pic>
        <p:nvPicPr>
          <p:cNvPr id="5" name="Picture 27">
            <a:extLst>
              <a:ext uri="{FF2B5EF4-FFF2-40B4-BE49-F238E27FC236}">
                <a16:creationId xmlns:a16="http://schemas.microsoft.com/office/drawing/2014/main" id="{DFEB6744-AFEB-DC0A-0DDF-555C2938C02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2133600"/>
            <a:ext cx="4170363" cy="2438400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3131180B-51FA-604F-017C-8FC5A0D3D04D}"/>
              </a:ext>
            </a:extLst>
          </p:cNvPr>
          <p:cNvGrpSpPr>
            <a:grpSpLocks/>
          </p:cNvGrpSpPr>
          <p:nvPr/>
        </p:nvGrpSpPr>
        <p:grpSpPr bwMode="auto">
          <a:xfrm>
            <a:off x="533400" y="1828800"/>
            <a:ext cx="1752600" cy="3810000"/>
            <a:chOff x="2286000" y="1295400"/>
            <a:chExt cx="2787835" cy="5181255"/>
          </a:xfrm>
        </p:grpSpPr>
        <p:pic>
          <p:nvPicPr>
            <p:cNvPr id="17421" name="Picture 4">
              <a:extLst>
                <a:ext uri="{FF2B5EF4-FFF2-40B4-BE49-F238E27FC236}">
                  <a16:creationId xmlns:a16="http://schemas.microsoft.com/office/drawing/2014/main" id="{FFA273D0-427E-E806-AD8A-A6929AD2EE5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86000" y="4419600"/>
              <a:ext cx="2743200" cy="20570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422" name="Picture 30">
              <a:extLst>
                <a:ext uri="{FF2B5EF4-FFF2-40B4-BE49-F238E27FC236}">
                  <a16:creationId xmlns:a16="http://schemas.microsoft.com/office/drawing/2014/main" id="{3860EB9C-BD55-9855-9971-D467576C5FB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86000" y="2819400"/>
              <a:ext cx="2787835" cy="1447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423" name="Picture 31">
              <a:extLst>
                <a:ext uri="{FF2B5EF4-FFF2-40B4-BE49-F238E27FC236}">
                  <a16:creationId xmlns:a16="http://schemas.microsoft.com/office/drawing/2014/main" id="{F0B73FA4-D01E-6B34-3B9D-22C1952F5E0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86000" y="1295400"/>
              <a:ext cx="2769800" cy="1371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" name="Text Box 1033">
            <a:extLst>
              <a:ext uri="{FF2B5EF4-FFF2-40B4-BE49-F238E27FC236}">
                <a16:creationId xmlns:a16="http://schemas.microsoft.com/office/drawing/2014/main" id="{CEEE9730-6D1A-CEE8-ACEB-ABF372A902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4801" y="6343650"/>
            <a:ext cx="3852862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en-US" sz="2000" b="1" dirty="0">
                <a:solidFill>
                  <a:schemeClr val="tx2"/>
                </a:solidFill>
              </a:rPr>
              <a:t>@MathProjects   </a:t>
            </a:r>
            <a:r>
              <a:rPr lang="en-US" altLang="en-US" sz="2000" dirty="0"/>
              <a:t>#clotheslinemath</a:t>
            </a:r>
            <a:endParaRPr lang="en-US" altLang="en-US" sz="20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7E7A75E-3124-7AF8-245C-093DFE5031BE}"/>
              </a:ext>
            </a:extLst>
          </p:cNvPr>
          <p:cNvSpPr/>
          <p:nvPr/>
        </p:nvSpPr>
        <p:spPr>
          <a:xfrm>
            <a:off x="-12700" y="0"/>
            <a:ext cx="261938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EE719897-A522-71BB-8CF0-5D94EA2498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385888"/>
            <a:ext cx="8580438" cy="100012"/>
          </a:xfrm>
          <a:prstGeom prst="rect">
            <a:avLst/>
          </a:prstGeom>
          <a:gradFill rotWithShape="0">
            <a:gsLst>
              <a:gs pos="0">
                <a:srgbClr val="00008E"/>
              </a:gs>
              <a:gs pos="44000">
                <a:srgbClr val="00008E"/>
              </a:gs>
              <a:gs pos="100000">
                <a:srgbClr val="BBBBFF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0723" name="Rectangle 1026">
            <a:extLst>
              <a:ext uri="{FF2B5EF4-FFF2-40B4-BE49-F238E27FC236}">
                <a16:creationId xmlns:a16="http://schemas.microsoft.com/office/drawing/2014/main" id="{FA4E1FB7-1C19-F13B-783A-9498FBE69A47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515938" y="125413"/>
            <a:ext cx="8331200" cy="1177925"/>
          </a:xfrm>
        </p:spPr>
        <p:txBody>
          <a:bodyPr/>
          <a:lstStyle/>
          <a:p>
            <a:pPr>
              <a:lnSpc>
                <a:spcPts val="4800"/>
              </a:lnSpc>
              <a:defRPr/>
            </a:pPr>
            <a:r>
              <a:rPr lang="en-US" b="1" dirty="0">
                <a:solidFill>
                  <a:schemeClr val="tx1"/>
                </a:solidFill>
                <a:latin typeface="Charter Black"/>
                <a:ea typeface="MS PGothic" charset="0"/>
              </a:rPr>
              <a:t>Clothesline Math</a:t>
            </a:r>
            <a:br>
              <a:rPr lang="en-US" sz="5400" b="1" dirty="0">
                <a:solidFill>
                  <a:schemeClr val="tx1"/>
                </a:solidFill>
                <a:latin typeface="Charter Black"/>
                <a:ea typeface="MS PGothic" charset="0"/>
              </a:rPr>
            </a:br>
            <a:r>
              <a:rPr lang="en-US" sz="5400" b="1" dirty="0">
                <a:solidFill>
                  <a:schemeClr val="accent1">
                    <a:lumMod val="75000"/>
                  </a:schemeClr>
                </a:solidFill>
                <a:latin typeface="Charter Black"/>
              </a:rPr>
              <a:t>Geometry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5E53FD8-7952-FF7D-6A2D-595D7C79EAA6}"/>
              </a:ext>
            </a:extLst>
          </p:cNvPr>
          <p:cNvSpPr/>
          <p:nvPr/>
        </p:nvSpPr>
        <p:spPr>
          <a:xfrm rot="5400000">
            <a:off x="4502150" y="2233613"/>
            <a:ext cx="139700" cy="9144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pic>
        <p:nvPicPr>
          <p:cNvPr id="19462" name="Picture 8" descr="MPJ Logo Clear.png">
            <a:extLst>
              <a:ext uri="{FF2B5EF4-FFF2-40B4-BE49-F238E27FC236}">
                <a16:creationId xmlns:a16="http://schemas.microsoft.com/office/drawing/2014/main" id="{975FBC2C-6C2B-F615-5718-1122CBCE45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4013" y="5934075"/>
            <a:ext cx="1203325" cy="992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3" name="Picture 3" descr="Drawing Vertical &amp; Linear.png">
            <a:extLst>
              <a:ext uri="{FF2B5EF4-FFF2-40B4-BE49-F238E27FC236}">
                <a16:creationId xmlns:a16="http://schemas.microsoft.com/office/drawing/2014/main" id="{A30BD762-D2D3-C721-D1E5-BFF2AD283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4588" y="2486025"/>
            <a:ext cx="6737350" cy="421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5" name="TextBox 1">
            <a:extLst>
              <a:ext uri="{FF2B5EF4-FFF2-40B4-BE49-F238E27FC236}">
                <a16:creationId xmlns:a16="http://schemas.microsoft.com/office/drawing/2014/main" id="{CD6D6137-36FE-C8AD-C7FB-87A073F5C8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38" y="1568450"/>
            <a:ext cx="8651875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889125" indent="-12573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/>
              <a:t>G.CO.9: 1</a:t>
            </a:r>
            <a:r>
              <a:rPr lang="en-US" altLang="en-US" sz="2400" b="1">
                <a:solidFill>
                  <a:srgbClr val="00B050"/>
                </a:solidFill>
              </a:rPr>
              <a:t>See the structure </a:t>
            </a:r>
            <a:r>
              <a:rPr lang="en-US" altLang="en-US" sz="2400" b="1"/>
              <a:t>of </a:t>
            </a:r>
            <a:r>
              <a:rPr lang="en-US" altLang="en-US" sz="2400" b="1">
                <a:solidFill>
                  <a:srgbClr val="00B050"/>
                </a:solidFill>
              </a:rPr>
              <a:t>vertical angles </a:t>
            </a:r>
            <a:r>
              <a:rPr lang="en-US" altLang="en-US" sz="2400" b="1"/>
              <a:t>and linear pairs to prove that vertical angles are congruent.</a:t>
            </a:r>
          </a:p>
        </p:txBody>
      </p:sp>
      <p:sp>
        <p:nvSpPr>
          <p:cNvPr id="4" name="TextBox 6">
            <a:extLst>
              <a:ext uri="{FF2B5EF4-FFF2-40B4-BE49-F238E27FC236}">
                <a16:creationId xmlns:a16="http://schemas.microsoft.com/office/drawing/2014/main" id="{D1EEB01E-AD4C-B13A-55C4-E9CB4E9754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35287" y="5534025"/>
            <a:ext cx="9255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8000"/>
                </a:solidFill>
              </a:rPr>
              <a:t>a, b,</a:t>
            </a:r>
            <a:endParaRPr lang="en-US" altLang="en-US" b="1" baseline="-25000" dirty="0">
              <a:solidFill>
                <a:srgbClr val="008000"/>
              </a:solidFill>
            </a:endParaRP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312B195-4A7B-291B-B59A-9D7D499A48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4125" y="5532437"/>
            <a:ext cx="4699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b="1">
                <a:solidFill>
                  <a:srgbClr val="008000"/>
                </a:solidFill>
              </a:rPr>
              <a:t>c,</a:t>
            </a:r>
            <a:endParaRPr lang="en-US" altLang="en-US" b="1" baseline="-25000">
              <a:solidFill>
                <a:srgbClr val="008000"/>
              </a:solidFill>
            </a:endParaRPr>
          </a:p>
        </p:txBody>
      </p:sp>
      <p:sp>
        <p:nvSpPr>
          <p:cNvPr id="6" name="TextBox 7">
            <a:extLst>
              <a:ext uri="{FF2B5EF4-FFF2-40B4-BE49-F238E27FC236}">
                <a16:creationId xmlns:a16="http://schemas.microsoft.com/office/drawing/2014/main" id="{F64DED97-F4D4-5F70-E53A-17F44003C5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81475" y="5530850"/>
            <a:ext cx="3905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b="1">
                <a:solidFill>
                  <a:srgbClr val="008000"/>
                </a:solidFill>
              </a:rPr>
              <a:t>x</a:t>
            </a:r>
            <a:endParaRPr lang="en-US" altLang="en-US" b="1" baseline="-25000">
              <a:solidFill>
                <a:srgbClr val="008000"/>
              </a:solidFill>
            </a:endParaRPr>
          </a:p>
        </p:txBody>
      </p:sp>
      <p:sp>
        <p:nvSpPr>
          <p:cNvPr id="3" name="Text Box 1033">
            <a:extLst>
              <a:ext uri="{FF2B5EF4-FFF2-40B4-BE49-F238E27FC236}">
                <a16:creationId xmlns:a16="http://schemas.microsoft.com/office/drawing/2014/main" id="{00209AE4-A566-91D7-163F-B438963F30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4801" y="6343650"/>
            <a:ext cx="3852862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en-US" sz="2000" b="1" dirty="0">
                <a:solidFill>
                  <a:schemeClr val="tx2"/>
                </a:solidFill>
              </a:rPr>
              <a:t>@MathProjects   </a:t>
            </a:r>
            <a:r>
              <a:rPr lang="en-US" altLang="en-US" sz="2000" dirty="0"/>
              <a:t>#clotheslinemath</a:t>
            </a:r>
            <a:endParaRPr lang="en-US" altLang="en-US" sz="20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4" descr="Clothesline Prop.png">
            <a:extLst>
              <a:ext uri="{FF2B5EF4-FFF2-40B4-BE49-F238E27FC236}">
                <a16:creationId xmlns:a16="http://schemas.microsoft.com/office/drawing/2014/main" id="{3174AA1E-BFDF-A6A2-A733-E1342E4BD4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575" y="4665663"/>
            <a:ext cx="7434263" cy="1322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4A51A61-E258-751A-8DE1-5A763542479C}"/>
              </a:ext>
            </a:extLst>
          </p:cNvPr>
          <p:cNvSpPr/>
          <p:nvPr/>
        </p:nvSpPr>
        <p:spPr>
          <a:xfrm>
            <a:off x="-12700" y="0"/>
            <a:ext cx="261938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943706E-C7F1-C024-3980-6C24925C10CF}"/>
              </a:ext>
            </a:extLst>
          </p:cNvPr>
          <p:cNvSpPr/>
          <p:nvPr/>
        </p:nvSpPr>
        <p:spPr>
          <a:xfrm rot="5400000">
            <a:off x="4495800" y="2222500"/>
            <a:ext cx="152400" cy="9144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0485" name="Rectangle 3">
            <a:extLst>
              <a:ext uri="{FF2B5EF4-FFF2-40B4-BE49-F238E27FC236}">
                <a16:creationId xmlns:a16="http://schemas.microsoft.com/office/drawing/2014/main" id="{D052E807-903B-DB8C-BAD3-595F943996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385888"/>
            <a:ext cx="8382000" cy="100012"/>
          </a:xfrm>
          <a:prstGeom prst="rect">
            <a:avLst/>
          </a:prstGeom>
          <a:gradFill rotWithShape="0">
            <a:gsLst>
              <a:gs pos="0">
                <a:srgbClr val="00008E"/>
              </a:gs>
              <a:gs pos="44000">
                <a:srgbClr val="00008E"/>
              </a:gs>
              <a:gs pos="100000">
                <a:srgbClr val="BBBBFF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174" name="Rectangle 1026">
            <a:extLst>
              <a:ext uri="{FF2B5EF4-FFF2-40B4-BE49-F238E27FC236}">
                <a16:creationId xmlns:a16="http://schemas.microsoft.com/office/drawing/2014/main" id="{6A5B4AFF-9E85-1916-48CF-ECBA08A7827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515938" y="74613"/>
            <a:ext cx="8331200" cy="1177925"/>
          </a:xfrm>
        </p:spPr>
        <p:txBody>
          <a:bodyPr/>
          <a:lstStyle/>
          <a:p>
            <a:pPr eaLnBrk="1" hangingPunct="1">
              <a:defRPr/>
            </a:pPr>
            <a:r>
              <a:rPr lang="en-US" b="1" dirty="0">
                <a:latin typeface="Charter Black"/>
              </a:rPr>
              <a:t>Clothesline Geometry</a:t>
            </a:r>
            <a:br>
              <a:rPr lang="en-US" b="1" dirty="0">
                <a:solidFill>
                  <a:schemeClr val="tx1"/>
                </a:solidFill>
                <a:latin typeface="Charter Black"/>
                <a:ea typeface="ＭＳ Ｐゴシック" charset="0"/>
                <a:cs typeface="+mj-cs"/>
              </a:rPr>
            </a:br>
            <a:r>
              <a:rPr lang="en-US" sz="5400" b="1" dirty="0">
                <a:solidFill>
                  <a:schemeClr val="accent1">
                    <a:lumMod val="75000"/>
                  </a:schemeClr>
                </a:solidFill>
                <a:latin typeface="Charter Black"/>
              </a:rPr>
              <a:t>Assignments &amp; Assessments</a:t>
            </a:r>
            <a:endParaRPr lang="en-US" dirty="0">
              <a:ea typeface="ＭＳ Ｐゴシック" charset="0"/>
              <a:cs typeface="+mj-cs"/>
            </a:endParaRPr>
          </a:p>
        </p:txBody>
      </p:sp>
      <p:pic>
        <p:nvPicPr>
          <p:cNvPr id="20487" name="Picture 15" descr="MPJ Logo Clear.png">
            <a:extLst>
              <a:ext uri="{FF2B5EF4-FFF2-40B4-BE49-F238E27FC236}">
                <a16:creationId xmlns:a16="http://schemas.microsoft.com/office/drawing/2014/main" id="{F6AEEDDB-0884-386F-3F82-598F588CC3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4013" y="5916613"/>
            <a:ext cx="1203325" cy="992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9" name="Picture 2" descr="Screen Shot 2016-02-28 at 10.49.00 PM.png">
            <a:extLst>
              <a:ext uri="{FF2B5EF4-FFF2-40B4-BE49-F238E27FC236}">
                <a16:creationId xmlns:a16="http://schemas.microsoft.com/office/drawing/2014/main" id="{B9DE8F18-A824-17F5-30C8-6341B0453D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575" y="1619250"/>
            <a:ext cx="8669338" cy="242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Box 1033">
            <a:extLst>
              <a:ext uri="{FF2B5EF4-FFF2-40B4-BE49-F238E27FC236}">
                <a16:creationId xmlns:a16="http://schemas.microsoft.com/office/drawing/2014/main" id="{5018DEDD-AE9D-A9A0-8F66-211D068D1E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4801" y="6343650"/>
            <a:ext cx="3852862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en-US" sz="2000" b="1" dirty="0">
                <a:solidFill>
                  <a:schemeClr val="tx2"/>
                </a:solidFill>
              </a:rPr>
              <a:t>@MathProjects   </a:t>
            </a:r>
            <a:r>
              <a:rPr lang="en-US" altLang="en-US" sz="2000" dirty="0"/>
              <a:t>#clotheslinemath</a:t>
            </a:r>
            <a:endParaRPr lang="en-US" altLang="en-US" sz="2000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F08E1B5-3035-DF1E-0F48-32E9F07B735C}"/>
              </a:ext>
            </a:extLst>
          </p:cNvPr>
          <p:cNvSpPr/>
          <p:nvPr/>
        </p:nvSpPr>
        <p:spPr>
          <a:xfrm>
            <a:off x="-12700" y="0"/>
            <a:ext cx="261938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0BCA35E7-0009-6661-802C-DDECF16381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385888"/>
            <a:ext cx="8382000" cy="100012"/>
          </a:xfrm>
          <a:prstGeom prst="rect">
            <a:avLst/>
          </a:prstGeom>
          <a:gradFill rotWithShape="0">
            <a:gsLst>
              <a:gs pos="0">
                <a:srgbClr val="00008E"/>
              </a:gs>
              <a:gs pos="44000">
                <a:srgbClr val="00008E"/>
              </a:gs>
              <a:gs pos="100000">
                <a:srgbClr val="BBBBFF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056" name="Rectangle 1026">
            <a:extLst>
              <a:ext uri="{FF2B5EF4-FFF2-40B4-BE49-F238E27FC236}">
                <a16:creationId xmlns:a16="http://schemas.microsoft.com/office/drawing/2014/main" id="{DCBFA2BB-8E1E-8914-9F8B-5087D43C33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9238" y="117475"/>
            <a:ext cx="8729662" cy="1279525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/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9pPr>
          </a:lstStyle>
          <a:p>
            <a:pPr algn="ctr" eaLnBrk="1" hangingPunct="1">
              <a:lnSpc>
                <a:spcPts val="4800"/>
              </a:lnSpc>
              <a:defRPr/>
            </a:pPr>
            <a:r>
              <a:rPr lang="en-US" sz="4400" b="1" dirty="0">
                <a:latin typeface="Charter Black"/>
              </a:rPr>
              <a:t>Clothesline Math</a:t>
            </a:r>
            <a:br>
              <a:rPr lang="en-US" sz="4400" b="1" dirty="0">
                <a:latin typeface="Charter Black"/>
              </a:rPr>
            </a:br>
            <a:r>
              <a:rPr lang="en-US" sz="5400" b="1" dirty="0">
                <a:solidFill>
                  <a:schemeClr val="accent1">
                    <a:lumMod val="75000"/>
                  </a:schemeClr>
                </a:solidFill>
                <a:latin typeface="Charter Black"/>
              </a:rPr>
              <a:t>Geometry with Algebra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C4BC6FE-A7A8-0F70-851B-A8D051639C46}"/>
              </a:ext>
            </a:extLst>
          </p:cNvPr>
          <p:cNvSpPr/>
          <p:nvPr/>
        </p:nvSpPr>
        <p:spPr>
          <a:xfrm rot="5400000">
            <a:off x="4502150" y="2216150"/>
            <a:ext cx="139700" cy="9144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pic>
        <p:nvPicPr>
          <p:cNvPr id="21510" name="Picture 15" descr="MPJ Logo Clear.png">
            <a:extLst>
              <a:ext uri="{FF2B5EF4-FFF2-40B4-BE49-F238E27FC236}">
                <a16:creationId xmlns:a16="http://schemas.microsoft.com/office/drawing/2014/main" id="{1ED6DB26-E8E9-FBC5-AF25-BBF93FEC7C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4013" y="5916613"/>
            <a:ext cx="1203325" cy="992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1" name="Picture 3" descr="Screen Shot 2016-02-27 at 12.13.04 AM.png">
            <a:extLst>
              <a:ext uri="{FF2B5EF4-FFF2-40B4-BE49-F238E27FC236}">
                <a16:creationId xmlns:a16="http://schemas.microsoft.com/office/drawing/2014/main" id="{0B986873-7407-024A-18C3-FA1343C58E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0838" y="2257425"/>
            <a:ext cx="6003925" cy="3656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13" name="TextBox 1">
            <a:extLst>
              <a:ext uri="{FF2B5EF4-FFF2-40B4-BE49-F238E27FC236}">
                <a16:creationId xmlns:a16="http://schemas.microsoft.com/office/drawing/2014/main" id="{293DFDAF-D401-140A-8895-0BA1F0AC8A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9563" y="1568450"/>
            <a:ext cx="7724775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546225" indent="-131762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/>
              <a:t>A.REI.1:	</a:t>
            </a:r>
            <a:r>
              <a:rPr lang="en-US" altLang="en-US" sz="2400" b="1">
                <a:solidFill>
                  <a:srgbClr val="00B050"/>
                </a:solidFill>
              </a:rPr>
              <a:t>Solve </a:t>
            </a:r>
            <a:r>
              <a:rPr lang="en-US" altLang="en-US" sz="2400" b="1"/>
              <a:t>equations with </a:t>
            </a:r>
            <a:r>
              <a:rPr lang="en-US" altLang="en-US" sz="2400" b="1">
                <a:solidFill>
                  <a:srgbClr val="00B050"/>
                </a:solidFill>
              </a:rPr>
              <a:t>variables on both sides</a:t>
            </a:r>
            <a:r>
              <a:rPr lang="en-US" altLang="en-US" sz="2400" b="1"/>
              <a:t> to determine the measure of vertical angles.</a:t>
            </a:r>
          </a:p>
        </p:txBody>
      </p:sp>
      <p:sp>
        <p:nvSpPr>
          <p:cNvPr id="4" name="TextBox 5">
            <a:extLst>
              <a:ext uri="{FF2B5EF4-FFF2-40B4-BE49-F238E27FC236}">
                <a16:creationId xmlns:a16="http://schemas.microsoft.com/office/drawing/2014/main" id="{FFF39495-F22F-52AF-C168-376FFC57E0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40475" y="4160838"/>
            <a:ext cx="2224088" cy="193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 3x – 6 =  2x + 9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u="sng"/>
              <a:t>-2x       = -2x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   x – 6 =    9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u="sng"/>
              <a:t>      + 6 = +6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         x = 15  </a:t>
            </a:r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573651F6-6C7A-1200-B70C-FABA3A18DE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6163" y="5629275"/>
            <a:ext cx="28209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b="1">
                <a:solidFill>
                  <a:srgbClr val="008000"/>
                </a:solidFill>
              </a:rPr>
              <a:t>2x + 9, 3x – 6,</a:t>
            </a:r>
            <a:endParaRPr lang="en-US" altLang="en-US" b="1" baseline="-25000">
              <a:solidFill>
                <a:srgbClr val="008000"/>
              </a:solidFill>
            </a:endParaRPr>
          </a:p>
        </p:txBody>
      </p:sp>
      <p:sp>
        <p:nvSpPr>
          <p:cNvPr id="6" name="TextBox 7">
            <a:extLst>
              <a:ext uri="{FF2B5EF4-FFF2-40B4-BE49-F238E27FC236}">
                <a16:creationId xmlns:a16="http://schemas.microsoft.com/office/drawing/2014/main" id="{2F6740BA-D0D0-A955-2333-7E82B90EE9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4576" y="5634038"/>
            <a:ext cx="1439862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b="1">
                <a:solidFill>
                  <a:srgbClr val="008000"/>
                </a:solidFill>
              </a:rPr>
              <a:t>2x, 3x,</a:t>
            </a:r>
            <a:endParaRPr lang="en-US" altLang="en-US" b="1" baseline="-25000">
              <a:solidFill>
                <a:srgbClr val="008000"/>
              </a:solidFill>
            </a:endParaRPr>
          </a:p>
        </p:txBody>
      </p:sp>
      <p:sp>
        <p:nvSpPr>
          <p:cNvPr id="7" name="TextBox 8">
            <a:extLst>
              <a:ext uri="{FF2B5EF4-FFF2-40B4-BE49-F238E27FC236}">
                <a16:creationId xmlns:a16="http://schemas.microsoft.com/office/drawing/2014/main" id="{FAC60E3A-B36E-B6B5-05CD-74EDF8C839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95851" y="5629275"/>
            <a:ext cx="4159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b="1">
                <a:solidFill>
                  <a:srgbClr val="008000"/>
                </a:solidFill>
              </a:rPr>
              <a:t>x</a:t>
            </a:r>
            <a:endParaRPr lang="en-US" altLang="en-US" b="1" baseline="-25000">
              <a:solidFill>
                <a:srgbClr val="008000"/>
              </a:solidFill>
            </a:endParaRPr>
          </a:p>
        </p:txBody>
      </p:sp>
      <p:sp>
        <p:nvSpPr>
          <p:cNvPr id="3" name="Text Box 1033">
            <a:extLst>
              <a:ext uri="{FF2B5EF4-FFF2-40B4-BE49-F238E27FC236}">
                <a16:creationId xmlns:a16="http://schemas.microsoft.com/office/drawing/2014/main" id="{C611E63A-CABD-1201-E1EF-91EC641DFF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4801" y="6343650"/>
            <a:ext cx="3852862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en-US" sz="2000" b="1" dirty="0">
                <a:solidFill>
                  <a:schemeClr val="tx2"/>
                </a:solidFill>
              </a:rPr>
              <a:t>@MathProjects   </a:t>
            </a:r>
            <a:r>
              <a:rPr lang="en-US" altLang="en-US" sz="2000" dirty="0"/>
              <a:t>#clotheslinemath</a:t>
            </a:r>
            <a:endParaRPr lang="en-US" altLang="en-US" sz="20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CFF1B23-8B2B-F74C-A010-C9D178D6C836}"/>
              </a:ext>
            </a:extLst>
          </p:cNvPr>
          <p:cNvSpPr/>
          <p:nvPr/>
        </p:nvSpPr>
        <p:spPr>
          <a:xfrm>
            <a:off x="-12700" y="0"/>
            <a:ext cx="261938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8F5C39B-E007-A524-C9E9-8BB0BE7FF41D}"/>
              </a:ext>
            </a:extLst>
          </p:cNvPr>
          <p:cNvSpPr/>
          <p:nvPr/>
        </p:nvSpPr>
        <p:spPr>
          <a:xfrm rot="5400000">
            <a:off x="4495800" y="2222500"/>
            <a:ext cx="152400" cy="9144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2532" name="Rectangle 3">
            <a:extLst>
              <a:ext uri="{FF2B5EF4-FFF2-40B4-BE49-F238E27FC236}">
                <a16:creationId xmlns:a16="http://schemas.microsoft.com/office/drawing/2014/main" id="{9319F407-3D8C-1FD2-3C0A-EF752FB1F1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385888"/>
            <a:ext cx="8382000" cy="100012"/>
          </a:xfrm>
          <a:prstGeom prst="rect">
            <a:avLst/>
          </a:prstGeom>
          <a:gradFill rotWithShape="0">
            <a:gsLst>
              <a:gs pos="0">
                <a:srgbClr val="00008E"/>
              </a:gs>
              <a:gs pos="44000">
                <a:srgbClr val="00008E"/>
              </a:gs>
              <a:gs pos="100000">
                <a:srgbClr val="BBBBFF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174" name="Rectangle 1026">
            <a:extLst>
              <a:ext uri="{FF2B5EF4-FFF2-40B4-BE49-F238E27FC236}">
                <a16:creationId xmlns:a16="http://schemas.microsoft.com/office/drawing/2014/main" id="{ED5FD90D-CCB5-F0D9-4554-1A0A891D43D8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515938" y="74613"/>
            <a:ext cx="8331200" cy="1177925"/>
          </a:xfrm>
        </p:spPr>
        <p:txBody>
          <a:bodyPr/>
          <a:lstStyle/>
          <a:p>
            <a:pPr eaLnBrk="1" hangingPunct="1">
              <a:defRPr/>
            </a:pPr>
            <a:r>
              <a:rPr lang="en-US" b="1" dirty="0">
                <a:latin typeface="Charter Black"/>
              </a:rPr>
              <a:t>Clothesline Geometry</a:t>
            </a:r>
            <a:br>
              <a:rPr lang="en-US" b="1" dirty="0">
                <a:solidFill>
                  <a:schemeClr val="tx1"/>
                </a:solidFill>
                <a:latin typeface="Charter Black"/>
                <a:ea typeface="ＭＳ Ｐゴシック" charset="0"/>
                <a:cs typeface="+mj-cs"/>
              </a:rPr>
            </a:br>
            <a:r>
              <a:rPr lang="en-US" sz="5400" b="1" dirty="0">
                <a:solidFill>
                  <a:schemeClr val="accent1">
                    <a:lumMod val="75000"/>
                  </a:schemeClr>
                </a:solidFill>
                <a:latin typeface="Charter Black"/>
              </a:rPr>
              <a:t>Assignments &amp; Assessments</a:t>
            </a:r>
            <a:endParaRPr lang="en-US" sz="5400" dirty="0">
              <a:latin typeface="Charter Black"/>
              <a:ea typeface="ＭＳ Ｐゴシック" charset="0"/>
              <a:cs typeface="+mj-cs"/>
            </a:endParaRPr>
          </a:p>
        </p:txBody>
      </p:sp>
      <p:pic>
        <p:nvPicPr>
          <p:cNvPr id="22534" name="Picture 15" descr="MPJ Logo Clear.png">
            <a:extLst>
              <a:ext uri="{FF2B5EF4-FFF2-40B4-BE49-F238E27FC236}">
                <a16:creationId xmlns:a16="http://schemas.microsoft.com/office/drawing/2014/main" id="{573F10E3-13A9-484C-6DB8-4CFBBE594B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4013" y="5916613"/>
            <a:ext cx="1203325" cy="992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5" name="Picture 3" descr="Clothesline Seg Add.png">
            <a:extLst>
              <a:ext uri="{FF2B5EF4-FFF2-40B4-BE49-F238E27FC236}">
                <a16:creationId xmlns:a16="http://schemas.microsoft.com/office/drawing/2014/main" id="{54350F96-23A1-9F3A-619B-F92AE81AB35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600" y="2303463"/>
            <a:ext cx="8647113" cy="249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Box 1033">
            <a:extLst>
              <a:ext uri="{FF2B5EF4-FFF2-40B4-BE49-F238E27FC236}">
                <a16:creationId xmlns:a16="http://schemas.microsoft.com/office/drawing/2014/main" id="{B064C366-62F0-713F-26B6-BA06C836EA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4801" y="6343650"/>
            <a:ext cx="3852862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en-US" sz="2000" b="1" dirty="0">
                <a:solidFill>
                  <a:schemeClr val="tx2"/>
                </a:solidFill>
              </a:rPr>
              <a:t>@MathProjects   </a:t>
            </a:r>
            <a:r>
              <a:rPr lang="en-US" altLang="en-US" sz="2000" dirty="0"/>
              <a:t>#clotheslinemath</a:t>
            </a:r>
            <a:endParaRPr lang="en-US" altLang="en-US" sz="2000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D3D2CEA-7A98-4A67-E4FC-AAF594BA06CF}"/>
              </a:ext>
            </a:extLst>
          </p:cNvPr>
          <p:cNvSpPr/>
          <p:nvPr/>
        </p:nvSpPr>
        <p:spPr>
          <a:xfrm rot="20751594">
            <a:off x="2047639" y="4691923"/>
            <a:ext cx="4354782" cy="667960"/>
          </a:xfrm>
          <a:prstGeom prst="rect">
            <a:avLst/>
          </a:prstGeom>
          <a:noFill/>
        </p:spPr>
        <p:txBody>
          <a:bodyPr>
            <a:prstTxWarp prst="textChevron">
              <a:avLst/>
            </a:prstTxWarp>
            <a:spAutoFit/>
          </a:bodyPr>
          <a:lstStyle/>
          <a:p>
            <a:pPr algn="ctr" eaLnBrk="1" hangingPunct="1">
              <a:defRPr/>
            </a:pPr>
            <a:r>
              <a:rPr lang="en-US" sz="3200" b="1" dirty="0">
                <a:ln w="12700">
                  <a:solidFill>
                    <a:srgbClr val="0000FF"/>
                  </a:solidFill>
                  <a:prstDash val="solid"/>
                </a:ln>
                <a:solidFill>
                  <a:srgbClr val="E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…intentionally!</a:t>
            </a:r>
          </a:p>
        </p:txBody>
      </p:sp>
      <p:pic>
        <p:nvPicPr>
          <p:cNvPr id="24579" name="Picture 7" descr="NS kids.jpg">
            <a:extLst>
              <a:ext uri="{FF2B5EF4-FFF2-40B4-BE49-F238E27FC236}">
                <a16:creationId xmlns:a16="http://schemas.microsoft.com/office/drawing/2014/main" id="{8F79C83D-31DA-75C2-F966-7FF1E4C9CB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303588"/>
            <a:ext cx="2279650" cy="150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0" name="Picture 8" descr="NS none.jpg">
            <a:extLst>
              <a:ext uri="{FF2B5EF4-FFF2-40B4-BE49-F238E27FC236}">
                <a16:creationId xmlns:a16="http://schemas.microsoft.com/office/drawing/2014/main" id="{08801057-4873-1817-FFCF-924C744740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509713"/>
            <a:ext cx="2133600" cy="1462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ight Arrow 9">
            <a:extLst>
              <a:ext uri="{FF2B5EF4-FFF2-40B4-BE49-F238E27FC236}">
                <a16:creationId xmlns:a16="http://schemas.microsoft.com/office/drawing/2014/main" id="{D220821C-98B2-1C00-4A7C-8DD7AB4D46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0" y="2057400"/>
            <a:ext cx="3098800" cy="155575"/>
          </a:xfrm>
          <a:prstGeom prst="rightArrow">
            <a:avLst>
              <a:gd name="adj1" fmla="val 50000"/>
              <a:gd name="adj2" fmla="val 49980"/>
            </a:avLst>
          </a:prstGeom>
          <a:solidFill>
            <a:schemeClr val="tx1"/>
          </a:solidFill>
          <a:ln w="9525">
            <a:solidFill>
              <a:srgbClr val="00CC98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9"/>
              </a:srgbClr>
            </a:outerShdw>
          </a:effectLst>
        </p:spPr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1" name="Right Arrow 10">
            <a:extLst>
              <a:ext uri="{FF2B5EF4-FFF2-40B4-BE49-F238E27FC236}">
                <a16:creationId xmlns:a16="http://schemas.microsoft.com/office/drawing/2014/main" id="{45F83051-8F9B-B07F-4F8B-CD719603D2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4200" y="4217988"/>
            <a:ext cx="3098800" cy="155575"/>
          </a:xfrm>
          <a:prstGeom prst="rightArrow">
            <a:avLst>
              <a:gd name="adj1" fmla="val 50000"/>
              <a:gd name="adj2" fmla="val 49980"/>
            </a:avLst>
          </a:prstGeom>
          <a:solidFill>
            <a:schemeClr val="tx1"/>
          </a:solidFill>
          <a:ln w="9525">
            <a:solidFill>
              <a:srgbClr val="00CC98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9"/>
              </a:srgbClr>
            </a:outerShdw>
          </a:effectLst>
        </p:spPr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srgbClr val="FFFFFF"/>
              </a:solidFill>
            </a:endParaRPr>
          </a:p>
        </p:txBody>
      </p:sp>
      <p:pic>
        <p:nvPicPr>
          <p:cNvPr id="24583" name="Picture 11" descr="grades F.jpg">
            <a:extLst>
              <a:ext uri="{FF2B5EF4-FFF2-40B4-BE49-F238E27FC236}">
                <a16:creationId xmlns:a16="http://schemas.microsoft.com/office/drawing/2014/main" id="{059D14C6-8E94-373C-F69B-2B00125784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1589088"/>
            <a:ext cx="10287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4" name="Picture 12" descr="grades A.jpg">
            <a:extLst>
              <a:ext uri="{FF2B5EF4-FFF2-40B4-BE49-F238E27FC236}">
                <a16:creationId xmlns:a16="http://schemas.microsoft.com/office/drawing/2014/main" id="{93929AD2-D365-0584-4415-0370C551E4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3673475"/>
            <a:ext cx="102235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9526281-0860-5280-B314-BF75BA06F530}"/>
              </a:ext>
            </a:extLst>
          </p:cNvPr>
          <p:cNvSpPr/>
          <p:nvPr/>
        </p:nvSpPr>
        <p:spPr>
          <a:xfrm rot="20647782">
            <a:off x="2422260" y="2557369"/>
            <a:ext cx="4907718" cy="575985"/>
          </a:xfrm>
          <a:prstGeom prst="rect">
            <a:avLst/>
          </a:prstGeom>
          <a:noFill/>
        </p:spPr>
        <p:txBody>
          <a:bodyPr>
            <a:prstTxWarp prst="textChevron">
              <a:avLst/>
            </a:prstTxWarp>
            <a:spAutoFit/>
          </a:bodyPr>
          <a:lstStyle/>
          <a:p>
            <a:pPr algn="ctr" eaLnBrk="1" hangingPunct="1">
              <a:defRPr/>
            </a:pPr>
            <a:r>
              <a:rPr lang="en-US" sz="3200" b="1" dirty="0">
                <a:ln w="12700">
                  <a:solidFill>
                    <a:srgbClr val="0000FF"/>
                  </a:solidFill>
                  <a:prstDash val="solid"/>
                </a:ln>
                <a:solidFill>
                  <a:srgbClr val="E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Build Number Sense…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291BEB8-0B3B-F587-ADAD-5AE644C2C74F}"/>
              </a:ext>
            </a:extLst>
          </p:cNvPr>
          <p:cNvSpPr/>
          <p:nvPr/>
        </p:nvSpPr>
        <p:spPr>
          <a:xfrm>
            <a:off x="-12700" y="0"/>
            <a:ext cx="261938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4587" name="Rectangle 3">
            <a:extLst>
              <a:ext uri="{FF2B5EF4-FFF2-40B4-BE49-F238E27FC236}">
                <a16:creationId xmlns:a16="http://schemas.microsoft.com/office/drawing/2014/main" id="{A6C36377-E92E-3633-7F8E-1A51AA15E1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385888"/>
            <a:ext cx="8382000" cy="100012"/>
          </a:xfrm>
          <a:prstGeom prst="rect">
            <a:avLst/>
          </a:prstGeom>
          <a:gradFill rotWithShape="0">
            <a:gsLst>
              <a:gs pos="0">
                <a:srgbClr val="00008E"/>
              </a:gs>
              <a:gs pos="44000">
                <a:srgbClr val="00008E"/>
              </a:gs>
              <a:gs pos="100000">
                <a:srgbClr val="BBBBFF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8" name="Rectangle 1026">
            <a:extLst>
              <a:ext uri="{FF2B5EF4-FFF2-40B4-BE49-F238E27FC236}">
                <a16:creationId xmlns:a16="http://schemas.microsoft.com/office/drawing/2014/main" id="{8BAB702B-9E0A-23F7-66C3-AC2F038F96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9238" y="117475"/>
            <a:ext cx="8729662" cy="1152525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/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9pPr>
          </a:lstStyle>
          <a:p>
            <a:pPr algn="ctr" eaLnBrk="1" hangingPunct="1">
              <a:lnSpc>
                <a:spcPts val="4800"/>
              </a:lnSpc>
              <a:defRPr/>
            </a:pPr>
            <a:r>
              <a:rPr lang="en-US" sz="4400" b="1" dirty="0">
                <a:latin typeface="Charter Black"/>
              </a:rPr>
              <a:t>Clothesline Math</a:t>
            </a:r>
            <a:br>
              <a:rPr lang="en-US" sz="4400" b="1" dirty="0">
                <a:latin typeface="Charter Black"/>
              </a:rPr>
            </a:br>
            <a:r>
              <a:rPr lang="en-US" sz="5400" b="1" dirty="0">
                <a:solidFill>
                  <a:schemeClr val="accent1">
                    <a:lumMod val="75000"/>
                  </a:schemeClr>
                </a:solidFill>
                <a:latin typeface="Charter Black"/>
              </a:rPr>
              <a:t>The Need for Number Sense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F2CA916-42E1-502C-2520-83E11817997F}"/>
              </a:ext>
            </a:extLst>
          </p:cNvPr>
          <p:cNvSpPr/>
          <p:nvPr/>
        </p:nvSpPr>
        <p:spPr>
          <a:xfrm rot="5400000">
            <a:off x="4502150" y="2216150"/>
            <a:ext cx="139700" cy="9144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pic>
        <p:nvPicPr>
          <p:cNvPr id="24590" name="Picture 8" descr="MPJ Logo Clear.png">
            <a:extLst>
              <a:ext uri="{FF2B5EF4-FFF2-40B4-BE49-F238E27FC236}">
                <a16:creationId xmlns:a16="http://schemas.microsoft.com/office/drawing/2014/main" id="{EE2F02B1-9F98-E126-7C87-A02A5C93658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4013" y="5934075"/>
            <a:ext cx="1203325" cy="992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 Box 1033">
            <a:extLst>
              <a:ext uri="{FF2B5EF4-FFF2-40B4-BE49-F238E27FC236}">
                <a16:creationId xmlns:a16="http://schemas.microsoft.com/office/drawing/2014/main" id="{A8AC26C5-E83B-A538-4172-DF4EBDB397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4801" y="6343650"/>
            <a:ext cx="3852862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en-US" sz="2000" b="1" dirty="0">
                <a:solidFill>
                  <a:schemeClr val="tx2"/>
                </a:solidFill>
              </a:rPr>
              <a:t>@MathProjects   </a:t>
            </a:r>
            <a:r>
              <a:rPr lang="en-US" altLang="en-US" sz="2000" dirty="0"/>
              <a:t>#clotheslinemath</a:t>
            </a:r>
            <a:endParaRPr lang="en-US" altLang="en-US" sz="20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25C9F14-A590-5D3A-ADE0-685D90A0E961}"/>
              </a:ext>
            </a:extLst>
          </p:cNvPr>
          <p:cNvSpPr/>
          <p:nvPr/>
        </p:nvSpPr>
        <p:spPr>
          <a:xfrm>
            <a:off x="-12700" y="0"/>
            <a:ext cx="261938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9CA493A3-061D-A003-9FB7-A9EA2E9705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385888"/>
            <a:ext cx="8382000" cy="100012"/>
          </a:xfrm>
          <a:prstGeom prst="rect">
            <a:avLst/>
          </a:prstGeom>
          <a:gradFill rotWithShape="0">
            <a:gsLst>
              <a:gs pos="0">
                <a:srgbClr val="00008E"/>
              </a:gs>
              <a:gs pos="44000">
                <a:srgbClr val="00008E"/>
              </a:gs>
              <a:gs pos="100000">
                <a:srgbClr val="BBBBFF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056" name="Rectangle 1026">
            <a:extLst>
              <a:ext uri="{FF2B5EF4-FFF2-40B4-BE49-F238E27FC236}">
                <a16:creationId xmlns:a16="http://schemas.microsoft.com/office/drawing/2014/main" id="{06311CDF-660C-5174-4498-2BE14B92CD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9238" y="117475"/>
            <a:ext cx="8729662" cy="1279525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/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9pPr>
          </a:lstStyle>
          <a:p>
            <a:pPr algn="ctr" eaLnBrk="1" hangingPunct="1">
              <a:lnSpc>
                <a:spcPts val="4800"/>
              </a:lnSpc>
              <a:defRPr/>
            </a:pPr>
            <a:r>
              <a:rPr lang="en-US" sz="4400" b="1" dirty="0">
                <a:latin typeface="Charter Black"/>
              </a:rPr>
              <a:t>Clothesline Math</a:t>
            </a:r>
            <a:br>
              <a:rPr lang="en-US" sz="4400" b="1" dirty="0">
                <a:latin typeface="Charter Black"/>
              </a:rPr>
            </a:br>
            <a:r>
              <a:rPr lang="en-US" sz="5400" b="1" dirty="0">
                <a:solidFill>
                  <a:schemeClr val="accent1">
                    <a:lumMod val="75000"/>
                  </a:schemeClr>
                </a:solidFill>
                <a:latin typeface="Charter Black"/>
              </a:rPr>
              <a:t>Statistics</a:t>
            </a:r>
            <a:endParaRPr lang="en-US" sz="5400" b="1" dirty="0">
              <a:latin typeface="Charter Black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AB4194E-8A4C-8436-7660-3258514DA503}"/>
              </a:ext>
            </a:extLst>
          </p:cNvPr>
          <p:cNvSpPr/>
          <p:nvPr/>
        </p:nvSpPr>
        <p:spPr>
          <a:xfrm rot="5400000">
            <a:off x="4502150" y="2216150"/>
            <a:ext cx="139700" cy="9144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pic>
        <p:nvPicPr>
          <p:cNvPr id="26630" name="Picture 15" descr="MPJ Logo Clear.png">
            <a:extLst>
              <a:ext uri="{FF2B5EF4-FFF2-40B4-BE49-F238E27FC236}">
                <a16:creationId xmlns:a16="http://schemas.microsoft.com/office/drawing/2014/main" id="{2E30529C-3C5F-81B2-C4B6-32ABA2D169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4013" y="5916613"/>
            <a:ext cx="1203325" cy="992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1" name="Picture 2" descr="Screen Shot 2016-02-28 at 10.43.37 PM.png">
            <a:extLst>
              <a:ext uri="{FF2B5EF4-FFF2-40B4-BE49-F238E27FC236}">
                <a16:creationId xmlns:a16="http://schemas.microsoft.com/office/drawing/2014/main" id="{1252464C-E058-09AD-D48D-C6765ACE24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0" y="2257425"/>
            <a:ext cx="812800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FE216C4-3921-3903-48EB-1400A6CEC4D1}"/>
              </a:ext>
            </a:extLst>
          </p:cNvPr>
          <p:cNvSpPr/>
          <p:nvPr/>
        </p:nvSpPr>
        <p:spPr>
          <a:xfrm>
            <a:off x="5943600" y="1930400"/>
            <a:ext cx="576263" cy="3048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6633" name="TextBox 4">
            <a:extLst>
              <a:ext uri="{FF2B5EF4-FFF2-40B4-BE49-F238E27FC236}">
                <a16:creationId xmlns:a16="http://schemas.microsoft.com/office/drawing/2014/main" id="{F73F521B-FF36-EEC6-9A84-9C5D59E675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11600" y="4132263"/>
            <a:ext cx="3954463" cy="206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en-US" sz="3600" i="1"/>
              <a:t>Range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en-US" sz="3600" i="1"/>
              <a:t>Standard Deviation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en-US" sz="3600" i="1"/>
              <a:t>Average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891D389-F8EC-01D9-94C9-0F58531C45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58975" y="4132263"/>
            <a:ext cx="1893888" cy="206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en-US" sz="3600" b="1">
                <a:solidFill>
                  <a:srgbClr val="FF0000"/>
                </a:solidFill>
              </a:rPr>
              <a:t>Smaller</a:t>
            </a:r>
          </a:p>
          <a:p>
            <a:pPr algn="r"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endParaRPr lang="en-US" altLang="en-US" sz="3600" b="1">
              <a:solidFill>
                <a:srgbClr val="FF0000"/>
              </a:solidFill>
            </a:endParaRPr>
          </a:p>
          <a:p>
            <a:pPr algn="r"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en-US" sz="3600" b="1">
                <a:solidFill>
                  <a:srgbClr val="FF0000"/>
                </a:solidFill>
              </a:rPr>
              <a:t>Same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A57516F-273E-C054-F9FA-2298AC5679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8000" y="4132263"/>
            <a:ext cx="2057400" cy="206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en-US" sz="3600" b="1">
                <a:solidFill>
                  <a:srgbClr val="008000"/>
                </a:solidFill>
              </a:rPr>
              <a:t>Same</a:t>
            </a:r>
          </a:p>
          <a:p>
            <a:pPr algn="r"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endParaRPr lang="en-US" altLang="en-US" sz="3600" b="1">
              <a:solidFill>
                <a:srgbClr val="008000"/>
              </a:solidFill>
            </a:endParaRPr>
          </a:p>
          <a:p>
            <a:pPr algn="r"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en-US" sz="3600" b="1">
                <a:solidFill>
                  <a:srgbClr val="008000"/>
                </a:solidFill>
              </a:rPr>
              <a:t>Smaller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035D91B-BF8E-C78D-28BE-960173A196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8000" y="4132263"/>
            <a:ext cx="2057400" cy="206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en-US" sz="3600" b="1">
                <a:solidFill>
                  <a:srgbClr val="FF0000"/>
                </a:solidFill>
              </a:rPr>
              <a:t>Same</a:t>
            </a:r>
          </a:p>
          <a:p>
            <a:pPr algn="r"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en-US" sz="3600" b="1">
                <a:solidFill>
                  <a:srgbClr val="FF0000"/>
                </a:solidFill>
              </a:rPr>
              <a:t>Smaller</a:t>
            </a:r>
          </a:p>
          <a:p>
            <a:pPr algn="r"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endParaRPr lang="en-US" altLang="en-US" sz="3600" b="1">
              <a:solidFill>
                <a:srgbClr val="008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4C7C462-217E-9475-00AC-D60F85EBDA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5463" y="4132263"/>
            <a:ext cx="2057400" cy="206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en-US" sz="3600" b="1">
                <a:solidFill>
                  <a:srgbClr val="008000"/>
                </a:solidFill>
              </a:rPr>
              <a:t>Smaller</a:t>
            </a:r>
          </a:p>
          <a:p>
            <a:pPr algn="r"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en-US" sz="3600" b="1">
                <a:solidFill>
                  <a:srgbClr val="008000"/>
                </a:solidFill>
              </a:rPr>
              <a:t>Larger</a:t>
            </a:r>
          </a:p>
          <a:p>
            <a:pPr algn="r"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endParaRPr lang="en-US" altLang="en-US" sz="3600" b="1">
              <a:solidFill>
                <a:srgbClr val="008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742189E-5FBF-F97A-048F-43D1289F4F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11338" y="4132263"/>
            <a:ext cx="2058987" cy="206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en-US" sz="3600" b="1">
                <a:solidFill>
                  <a:srgbClr val="FF0000"/>
                </a:solidFill>
              </a:rPr>
              <a:t>Larger</a:t>
            </a:r>
          </a:p>
          <a:p>
            <a:pPr algn="r"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en-US" sz="3600" b="1">
                <a:solidFill>
                  <a:srgbClr val="FF0000"/>
                </a:solidFill>
              </a:rPr>
              <a:t>Smaller</a:t>
            </a:r>
          </a:p>
          <a:p>
            <a:pPr algn="r"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en-US" sz="3600" b="1">
                <a:solidFill>
                  <a:srgbClr val="FF0000"/>
                </a:solidFill>
              </a:rPr>
              <a:t>Smaller</a:t>
            </a:r>
          </a:p>
        </p:txBody>
      </p:sp>
      <p:sp>
        <p:nvSpPr>
          <p:cNvPr id="26640" name="TextBox 1">
            <a:extLst>
              <a:ext uri="{FF2B5EF4-FFF2-40B4-BE49-F238E27FC236}">
                <a16:creationId xmlns:a16="http://schemas.microsoft.com/office/drawing/2014/main" id="{70D878A3-E052-6073-7650-9842A6DDD0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8613" y="1573213"/>
            <a:ext cx="7974012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14500" indent="-108267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/>
              <a:t>S.ID.2:	</a:t>
            </a:r>
            <a:r>
              <a:rPr lang="en-US" altLang="en-US" sz="2400" b="1">
                <a:solidFill>
                  <a:srgbClr val="00B050"/>
                </a:solidFill>
              </a:rPr>
              <a:t>Reason abstractly </a:t>
            </a:r>
            <a:r>
              <a:rPr lang="en-US" altLang="en-US" sz="2400" b="1"/>
              <a:t>to compare measures of </a:t>
            </a:r>
            <a:r>
              <a:rPr lang="en-US" altLang="en-US" sz="2400" b="1">
                <a:solidFill>
                  <a:srgbClr val="00B050"/>
                </a:solidFill>
              </a:rPr>
              <a:t>center &amp; spread</a:t>
            </a:r>
            <a:r>
              <a:rPr lang="en-US" altLang="en-US" sz="2400" b="1"/>
              <a:t> between two data sets.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11B5E29-C247-9C16-B427-85620BCC1F2F}"/>
              </a:ext>
            </a:extLst>
          </p:cNvPr>
          <p:cNvSpPr/>
          <p:nvPr/>
        </p:nvSpPr>
        <p:spPr>
          <a:xfrm rot="20338019">
            <a:off x="48049" y="2386456"/>
            <a:ext cx="7011140" cy="212365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6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Why Clothesline Math?</a:t>
            </a:r>
          </a:p>
        </p:txBody>
      </p:sp>
      <p:pic>
        <p:nvPicPr>
          <p:cNvPr id="27651" name="Picture 6" descr="CLMB Cover.png">
            <a:extLst>
              <a:ext uri="{FF2B5EF4-FFF2-40B4-BE49-F238E27FC236}">
                <a16:creationId xmlns:a16="http://schemas.microsoft.com/office/drawing/2014/main" id="{B3C57CBB-EA10-5C0A-FDC3-8C9135320E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5537" y="2997994"/>
            <a:ext cx="1535113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5DC0354-8CDF-8B3D-027C-3E4EA13B07F6}"/>
              </a:ext>
            </a:extLst>
          </p:cNvPr>
          <p:cNvSpPr/>
          <p:nvPr/>
        </p:nvSpPr>
        <p:spPr>
          <a:xfrm>
            <a:off x="-12700" y="0"/>
            <a:ext cx="261938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4F103B5-8910-BE27-F11A-67C97F643929}"/>
              </a:ext>
            </a:extLst>
          </p:cNvPr>
          <p:cNvSpPr/>
          <p:nvPr/>
        </p:nvSpPr>
        <p:spPr>
          <a:xfrm rot="5400000">
            <a:off x="4495800" y="2222500"/>
            <a:ext cx="152400" cy="9144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27654" name="Rectangle 3">
            <a:extLst>
              <a:ext uri="{FF2B5EF4-FFF2-40B4-BE49-F238E27FC236}">
                <a16:creationId xmlns:a16="http://schemas.microsoft.com/office/drawing/2014/main" id="{0477EFAA-CB2D-E58F-C3DC-F336242B13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385888"/>
            <a:ext cx="8382000" cy="100012"/>
          </a:xfrm>
          <a:prstGeom prst="rect">
            <a:avLst/>
          </a:prstGeom>
          <a:gradFill rotWithShape="0">
            <a:gsLst>
              <a:gs pos="0">
                <a:srgbClr val="00008E"/>
              </a:gs>
              <a:gs pos="44000">
                <a:srgbClr val="00008E"/>
              </a:gs>
              <a:gs pos="100000">
                <a:srgbClr val="BBBBFF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pic>
        <p:nvPicPr>
          <p:cNvPr id="27655" name="Picture 15" descr="MPJ Logo Clear.png">
            <a:extLst>
              <a:ext uri="{FF2B5EF4-FFF2-40B4-BE49-F238E27FC236}">
                <a16:creationId xmlns:a16="http://schemas.microsoft.com/office/drawing/2014/main" id="{C6E4047E-A2DF-25C4-60BD-A9CD46872F8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4013" y="5929313"/>
            <a:ext cx="1203325" cy="992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026">
            <a:extLst>
              <a:ext uri="{FF2B5EF4-FFF2-40B4-BE49-F238E27FC236}">
                <a16:creationId xmlns:a16="http://schemas.microsoft.com/office/drawing/2014/main" id="{40971275-5EC6-C6E1-1198-E0B195BFC0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47638"/>
            <a:ext cx="8331200" cy="1177925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4400" b="1" dirty="0">
                <a:latin typeface="Charter Black"/>
                <a:ea typeface="Charter Black"/>
                <a:cs typeface="Charter Black"/>
              </a:rPr>
              <a:t>Clothesline Math</a:t>
            </a:r>
            <a:br>
              <a:rPr lang="en-US" altLang="en-US" sz="4400" b="1" dirty="0">
                <a:latin typeface="Charter Black"/>
                <a:ea typeface="Charter Black"/>
                <a:cs typeface="Charter Black"/>
              </a:rPr>
            </a:br>
            <a:r>
              <a:rPr lang="en-US" altLang="en-US" sz="5400" b="1" dirty="0">
                <a:solidFill>
                  <a:schemeClr val="accent1">
                    <a:lumMod val="75000"/>
                  </a:schemeClr>
                </a:solidFill>
                <a:latin typeface="Charter Black"/>
                <a:ea typeface="Charter Black"/>
                <a:cs typeface="Charter Black"/>
              </a:rPr>
              <a:t>Reflection</a:t>
            </a:r>
            <a:endParaRPr lang="en-US" altLang="en-US" sz="5400" dirty="0">
              <a:solidFill>
                <a:schemeClr val="accent1">
                  <a:lumMod val="75000"/>
                </a:schemeClr>
              </a:solidFill>
              <a:latin typeface="Charter Black"/>
              <a:ea typeface="Charter Black"/>
              <a:cs typeface="Charter Black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E134C7B-38AC-4D95-B30C-84669F488A63}"/>
              </a:ext>
            </a:extLst>
          </p:cNvPr>
          <p:cNvSpPr txBox="1"/>
          <p:nvPr/>
        </p:nvSpPr>
        <p:spPr>
          <a:xfrm>
            <a:off x="1606550" y="6003925"/>
            <a:ext cx="6134100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3600" b="1" dirty="0">
                <a:solidFill>
                  <a:schemeClr val="accent2">
                    <a:lumMod val="75000"/>
                  </a:schemeClr>
                </a:solidFill>
              </a:rPr>
              <a:t>Modernizing Mathematics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720EADB-8018-CFD0-5D79-94797BDE5580}"/>
              </a:ext>
            </a:extLst>
          </p:cNvPr>
          <p:cNvSpPr/>
          <p:nvPr/>
        </p:nvSpPr>
        <p:spPr>
          <a:xfrm>
            <a:off x="-12700" y="0"/>
            <a:ext cx="261938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D78DB28-9392-0B31-A228-4CBAEA14E0AE}"/>
              </a:ext>
            </a:extLst>
          </p:cNvPr>
          <p:cNvSpPr/>
          <p:nvPr/>
        </p:nvSpPr>
        <p:spPr>
          <a:xfrm rot="5400000">
            <a:off x="4495800" y="2222500"/>
            <a:ext cx="152400" cy="9144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9700" name="Rectangle 3">
            <a:extLst>
              <a:ext uri="{FF2B5EF4-FFF2-40B4-BE49-F238E27FC236}">
                <a16:creationId xmlns:a16="http://schemas.microsoft.com/office/drawing/2014/main" id="{2DC855A4-7DE6-46EB-33F9-C97BB74F50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385888"/>
            <a:ext cx="8382000" cy="100012"/>
          </a:xfrm>
          <a:prstGeom prst="rect">
            <a:avLst/>
          </a:prstGeom>
          <a:gradFill rotWithShape="0">
            <a:gsLst>
              <a:gs pos="0">
                <a:srgbClr val="00008E"/>
              </a:gs>
              <a:gs pos="44000">
                <a:srgbClr val="00008E"/>
              </a:gs>
              <a:gs pos="100000">
                <a:srgbClr val="BBBBFF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174" name="Rectangle 1026">
            <a:extLst>
              <a:ext uri="{FF2B5EF4-FFF2-40B4-BE49-F238E27FC236}">
                <a16:creationId xmlns:a16="http://schemas.microsoft.com/office/drawing/2014/main" id="{2FD65B80-816C-EBD5-5FCA-B9950A163F8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515938" y="92075"/>
            <a:ext cx="8331200" cy="1177925"/>
          </a:xfrm>
        </p:spPr>
        <p:txBody>
          <a:bodyPr/>
          <a:lstStyle/>
          <a:p>
            <a:pPr eaLnBrk="1" hangingPunct="1">
              <a:defRPr/>
            </a:pPr>
            <a:r>
              <a:rPr lang="en-US" b="1" dirty="0" err="1">
                <a:solidFill>
                  <a:schemeClr val="tx1"/>
                </a:solidFill>
                <a:latin typeface="Charter Black"/>
                <a:ea typeface="ＭＳ Ｐゴシック" charset="0"/>
                <a:cs typeface="+mj-cs"/>
              </a:rPr>
              <a:t>Clotheslinemath.com</a:t>
            </a:r>
            <a:br>
              <a:rPr lang="en-US" b="1" dirty="0">
                <a:solidFill>
                  <a:schemeClr val="tx1"/>
                </a:solidFill>
                <a:latin typeface="Charter Black"/>
                <a:ea typeface="ＭＳ Ｐゴシック" charset="0"/>
                <a:cs typeface="+mj-cs"/>
              </a:rPr>
            </a:br>
            <a:r>
              <a:rPr lang="en-US" sz="5400" b="1" dirty="0">
                <a:solidFill>
                  <a:schemeClr val="accent1">
                    <a:lumMod val="75000"/>
                  </a:schemeClr>
                </a:solidFill>
                <a:latin typeface="Charter Black"/>
              </a:rPr>
              <a:t>Open Resour</a:t>
            </a:r>
            <a:r>
              <a:rPr lang="en-US" sz="5400" b="1" dirty="0">
                <a:solidFill>
                  <a:schemeClr val="accent1">
                    <a:lumMod val="75000"/>
                  </a:schemeClr>
                </a:solidFill>
              </a:rPr>
              <a:t>ce</a:t>
            </a:r>
            <a:endParaRPr lang="en-US" sz="5400" dirty="0">
              <a:ea typeface="ＭＳ Ｐゴシック" charset="0"/>
              <a:cs typeface="+mj-cs"/>
            </a:endParaRPr>
          </a:p>
        </p:txBody>
      </p:sp>
      <p:pic>
        <p:nvPicPr>
          <p:cNvPr id="29702" name="Picture 15" descr="MPJ Logo Clear.png">
            <a:extLst>
              <a:ext uri="{FF2B5EF4-FFF2-40B4-BE49-F238E27FC236}">
                <a16:creationId xmlns:a16="http://schemas.microsoft.com/office/drawing/2014/main" id="{2CAE7F8E-7CB1-36E0-47A5-8333064C54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4013" y="5916613"/>
            <a:ext cx="1203325" cy="992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3" name="Picture 3" descr="Screen Shot 2016-02-26 at 9.46.28 AM.png">
            <a:hlinkClick r:id="rId3"/>
            <a:extLst>
              <a:ext uri="{FF2B5EF4-FFF2-40B4-BE49-F238E27FC236}">
                <a16:creationId xmlns:a16="http://schemas.microsoft.com/office/drawing/2014/main" id="{9E4BC44C-372A-6275-4934-908ADAEC5F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263" y="1651000"/>
            <a:ext cx="7602537" cy="432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Box 1033">
            <a:extLst>
              <a:ext uri="{FF2B5EF4-FFF2-40B4-BE49-F238E27FC236}">
                <a16:creationId xmlns:a16="http://schemas.microsoft.com/office/drawing/2014/main" id="{1BCC4839-76D4-7DA5-6927-DF50321111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4801" y="6343650"/>
            <a:ext cx="3852862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en-US" sz="2000" b="1" dirty="0">
                <a:solidFill>
                  <a:schemeClr val="tx2"/>
                </a:solidFill>
              </a:rPr>
              <a:t>@MathProjects   </a:t>
            </a:r>
            <a:r>
              <a:rPr lang="en-US" altLang="en-US" sz="2000" dirty="0"/>
              <a:t>#clotheslinemath</a:t>
            </a:r>
            <a:endParaRPr lang="en-US" altLang="en-US" sz="2000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1026">
            <a:extLst>
              <a:ext uri="{FF2B5EF4-FFF2-40B4-BE49-F238E27FC236}">
                <a16:creationId xmlns:a16="http://schemas.microsoft.com/office/drawing/2014/main" id="{70AB712E-369B-1635-F543-E00C8012E6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47638"/>
            <a:ext cx="8331200" cy="1177925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4400" b="1" dirty="0">
                <a:latin typeface="Charter Black"/>
                <a:ea typeface="Charter Black"/>
                <a:cs typeface="Charter Black"/>
              </a:rPr>
              <a:t>Clothesline Math</a:t>
            </a:r>
            <a:br>
              <a:rPr lang="en-US" altLang="en-US" sz="4400" b="1" dirty="0">
                <a:latin typeface="Charter Black"/>
                <a:ea typeface="Charter Black"/>
                <a:cs typeface="Charter Black"/>
              </a:rPr>
            </a:br>
            <a:r>
              <a:rPr lang="en-US" altLang="en-US" sz="5400" b="1" dirty="0">
                <a:solidFill>
                  <a:schemeClr val="accent1">
                    <a:lumMod val="75000"/>
                  </a:schemeClr>
                </a:solidFill>
                <a:latin typeface="Charter Black"/>
                <a:ea typeface="Charter Black"/>
                <a:cs typeface="Charter Black"/>
              </a:rPr>
              <a:t>Around the World</a:t>
            </a:r>
            <a:endParaRPr lang="en-US" altLang="en-US" sz="5400" dirty="0">
              <a:solidFill>
                <a:schemeClr val="accent1">
                  <a:lumMod val="75000"/>
                </a:schemeClr>
              </a:solidFill>
              <a:latin typeface="Charter Black"/>
              <a:ea typeface="Charter Black"/>
              <a:cs typeface="Charter Black"/>
            </a:endParaRPr>
          </a:p>
        </p:txBody>
      </p:sp>
      <p:pic>
        <p:nvPicPr>
          <p:cNvPr id="30723" name="Picture 14" descr="CM Tustin.jpg">
            <a:extLst>
              <a:ext uri="{FF2B5EF4-FFF2-40B4-BE49-F238E27FC236}">
                <a16:creationId xmlns:a16="http://schemas.microsoft.com/office/drawing/2014/main" id="{0E4D35EB-87CD-7B4A-656F-0B130FC13A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1676400"/>
            <a:ext cx="2057400" cy="154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4" name="Picture 16" descr="CM stands.jpg">
            <a:extLst>
              <a:ext uri="{FF2B5EF4-FFF2-40B4-BE49-F238E27FC236}">
                <a16:creationId xmlns:a16="http://schemas.microsoft.com/office/drawing/2014/main" id="{C4AB7619-C267-5B9C-F254-FA4832B743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76400"/>
            <a:ext cx="2082800" cy="156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5" name="Picture 17" descr="CM Roots.jpg">
            <a:extLst>
              <a:ext uri="{FF2B5EF4-FFF2-40B4-BE49-F238E27FC236}">
                <a16:creationId xmlns:a16="http://schemas.microsoft.com/office/drawing/2014/main" id="{025450F8-F3EE-7F64-41FE-59D329F348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302000"/>
            <a:ext cx="2057400" cy="154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6" name="Picture 18" descr="CM Reach.jpg">
            <a:extLst>
              <a:ext uri="{FF2B5EF4-FFF2-40B4-BE49-F238E27FC236}">
                <a16:creationId xmlns:a16="http://schemas.microsoft.com/office/drawing/2014/main" id="{1B91004A-35E7-0A8E-786B-0994560895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7200" y="1676400"/>
            <a:ext cx="2032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7" name="Picture 20" descr="CM Osinski.jpg">
            <a:extLst>
              <a:ext uri="{FF2B5EF4-FFF2-40B4-BE49-F238E27FC236}">
                <a16:creationId xmlns:a16="http://schemas.microsoft.com/office/drawing/2014/main" id="{EDC35365-9246-A656-B653-333263678B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3295650"/>
            <a:ext cx="2057400" cy="154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8" name="Picture 21" descr="Cm neg fractions.jpg">
            <a:extLst>
              <a:ext uri="{FF2B5EF4-FFF2-40B4-BE49-F238E27FC236}">
                <a16:creationId xmlns:a16="http://schemas.microsoft.com/office/drawing/2014/main" id="{10F1A765-6D6A-F312-58E8-21D248E199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2325" y="4938713"/>
            <a:ext cx="2535238" cy="1289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9" name="Picture 22" descr="CM Madness Smile.jpg">
            <a:extLst>
              <a:ext uri="{FF2B5EF4-FFF2-40B4-BE49-F238E27FC236}">
                <a16:creationId xmlns:a16="http://schemas.microsoft.com/office/drawing/2014/main" id="{B36DEE0D-6968-7EB4-33A1-FBD614BA45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9000" y="3276600"/>
            <a:ext cx="2082800" cy="156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30" name="Picture 23" descr="CM John Radicals.jpg">
            <a:extLst>
              <a:ext uri="{FF2B5EF4-FFF2-40B4-BE49-F238E27FC236}">
                <a16:creationId xmlns:a16="http://schemas.microsoft.com/office/drawing/2014/main" id="{CCE58062-6C72-FD91-232C-0537A9A793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3295650"/>
            <a:ext cx="2057400" cy="154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31" name="Picture 24" descr="CM Dan Solve.jpg">
            <a:extLst>
              <a:ext uri="{FF2B5EF4-FFF2-40B4-BE49-F238E27FC236}">
                <a16:creationId xmlns:a16="http://schemas.microsoft.com/office/drawing/2014/main" id="{A0A79A1E-0BCE-F0DE-7EFF-5CEA052B1C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1676400"/>
            <a:ext cx="2057400" cy="154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32" name="Picture 25" descr="CM COllege Algebra.jpg">
            <a:extLst>
              <a:ext uri="{FF2B5EF4-FFF2-40B4-BE49-F238E27FC236}">
                <a16:creationId xmlns:a16="http://schemas.microsoft.com/office/drawing/2014/main" id="{51112F39-B2F5-AA3C-DA40-72D7780B9E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4938713"/>
            <a:ext cx="3829050" cy="1289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D197D4B-2190-432A-B471-109C82034DA0}"/>
              </a:ext>
            </a:extLst>
          </p:cNvPr>
          <p:cNvSpPr/>
          <p:nvPr/>
        </p:nvSpPr>
        <p:spPr>
          <a:xfrm>
            <a:off x="-12700" y="0"/>
            <a:ext cx="261938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C8002A4-8071-EA73-CFFE-C6170A67C4C4}"/>
              </a:ext>
            </a:extLst>
          </p:cNvPr>
          <p:cNvSpPr/>
          <p:nvPr/>
        </p:nvSpPr>
        <p:spPr>
          <a:xfrm rot="5400000">
            <a:off x="4495800" y="2222500"/>
            <a:ext cx="152400" cy="9144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30735" name="Rectangle 3">
            <a:extLst>
              <a:ext uri="{FF2B5EF4-FFF2-40B4-BE49-F238E27FC236}">
                <a16:creationId xmlns:a16="http://schemas.microsoft.com/office/drawing/2014/main" id="{937A872C-3A97-D585-E85C-B925427176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385888"/>
            <a:ext cx="8382000" cy="100012"/>
          </a:xfrm>
          <a:prstGeom prst="rect">
            <a:avLst/>
          </a:prstGeom>
          <a:gradFill rotWithShape="0">
            <a:gsLst>
              <a:gs pos="0">
                <a:srgbClr val="00008E"/>
              </a:gs>
              <a:gs pos="44000">
                <a:srgbClr val="00008E"/>
              </a:gs>
              <a:gs pos="100000">
                <a:srgbClr val="BBBBFF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pic>
        <p:nvPicPr>
          <p:cNvPr id="30736" name="Picture 15" descr="MPJ Logo Clear.png">
            <a:extLst>
              <a:ext uri="{FF2B5EF4-FFF2-40B4-BE49-F238E27FC236}">
                <a16:creationId xmlns:a16="http://schemas.microsoft.com/office/drawing/2014/main" id="{7CE19986-B67F-2992-63BC-4013C541E76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4013" y="5929313"/>
            <a:ext cx="1203325" cy="992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82" name="Text Box 1033">
            <a:extLst>
              <a:ext uri="{FF2B5EF4-FFF2-40B4-BE49-F238E27FC236}">
                <a16:creationId xmlns:a16="http://schemas.microsoft.com/office/drawing/2014/main" id="{5EBFD616-ACD2-B4BF-7A68-5F351DA3ED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89188" y="6285706"/>
            <a:ext cx="3852862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en-US" sz="2000" b="1" dirty="0">
                <a:solidFill>
                  <a:schemeClr val="tx2"/>
                </a:solidFill>
              </a:rPr>
              <a:t>@MathProjects   </a:t>
            </a:r>
            <a:r>
              <a:rPr lang="en-US" altLang="en-US" sz="2000" dirty="0"/>
              <a:t>#clotheslinemath</a:t>
            </a:r>
            <a:endParaRPr lang="en-US" altLang="en-US" sz="2000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action button.jpeg">
            <a:extLst>
              <a:ext uri="{FF2B5EF4-FFF2-40B4-BE49-F238E27FC236}">
                <a16:creationId xmlns:a16="http://schemas.microsoft.com/office/drawing/2014/main" id="{D0C3FC8A-4138-7B1E-1E52-B3567B1165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7550" y="2627313"/>
            <a:ext cx="2857500" cy="284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644E1F9-5759-1699-BFA9-4552DDC8297B}"/>
              </a:ext>
            </a:extLst>
          </p:cNvPr>
          <p:cNvSpPr/>
          <p:nvPr/>
        </p:nvSpPr>
        <p:spPr>
          <a:xfrm>
            <a:off x="5181600" y="1606550"/>
            <a:ext cx="3841750" cy="8318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4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2-Week Rule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9586B20-F5CD-F4CE-000C-FEBD7447AD0D}"/>
              </a:ext>
            </a:extLst>
          </p:cNvPr>
          <p:cNvSpPr/>
          <p:nvPr/>
        </p:nvSpPr>
        <p:spPr>
          <a:xfrm>
            <a:off x="228600" y="1606550"/>
            <a:ext cx="3841750" cy="8318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4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Fail Grandly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56C5166-E5B4-2D19-7177-B7B9442ED404}"/>
              </a:ext>
            </a:extLst>
          </p:cNvPr>
          <p:cNvSpPr/>
          <p:nvPr/>
        </p:nvSpPr>
        <p:spPr>
          <a:xfrm>
            <a:off x="249238" y="5033742"/>
            <a:ext cx="3841750" cy="8318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4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No Real Risk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0BFAFEF-C154-DE06-AC6F-598DEC8823E1}"/>
              </a:ext>
            </a:extLst>
          </p:cNvPr>
          <p:cNvGrpSpPr>
            <a:grpSpLocks/>
          </p:cNvGrpSpPr>
          <p:nvPr/>
        </p:nvGrpSpPr>
        <p:grpSpPr bwMode="auto">
          <a:xfrm>
            <a:off x="6400800" y="2901950"/>
            <a:ext cx="1828800" cy="2619375"/>
            <a:chOff x="838200" y="4038600"/>
            <a:chExt cx="1524000" cy="2374270"/>
          </a:xfrm>
        </p:grpSpPr>
        <p:pic>
          <p:nvPicPr>
            <p:cNvPr id="32783" name="Picture 14" descr="Pic Steve L.jpg">
              <a:extLst>
                <a:ext uri="{FF2B5EF4-FFF2-40B4-BE49-F238E27FC236}">
                  <a16:creationId xmlns:a16="http://schemas.microsoft.com/office/drawing/2014/main" id="{31DC27E1-6472-C999-69E2-7B608316614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8200" y="4038600"/>
              <a:ext cx="1524000" cy="203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58383FCF-11A6-CA1D-7290-01FEE40126DB}"/>
                </a:ext>
              </a:extLst>
            </p:cNvPr>
            <p:cNvSpPr txBox="1"/>
            <p:nvPr/>
          </p:nvSpPr>
          <p:spPr>
            <a:xfrm>
              <a:off x="1219200" y="5994400"/>
              <a:ext cx="667225" cy="41847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b="1" dirty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rgbClr val="FF0000"/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rPr>
                <a:t>10%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</p:grpSp>
      <p:pic>
        <p:nvPicPr>
          <p:cNvPr id="14" name="Picture 13" descr="Matt Vaudry.jpg">
            <a:extLst>
              <a:ext uri="{FF2B5EF4-FFF2-40B4-BE49-F238E27FC236}">
                <a16:creationId xmlns:a16="http://schemas.microsoft.com/office/drawing/2014/main" id="{475F4790-7D6E-A27F-067A-8EF374F05D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825" y="2900363"/>
            <a:ext cx="2133600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FBF2F21-F4B3-67D8-9F5F-695390A8205F}"/>
              </a:ext>
            </a:extLst>
          </p:cNvPr>
          <p:cNvSpPr/>
          <p:nvPr/>
        </p:nvSpPr>
        <p:spPr>
          <a:xfrm>
            <a:off x="-12700" y="0"/>
            <a:ext cx="261938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6F7108A-90C0-CBDC-A27B-ED52B0A70077}"/>
              </a:ext>
            </a:extLst>
          </p:cNvPr>
          <p:cNvSpPr/>
          <p:nvPr/>
        </p:nvSpPr>
        <p:spPr>
          <a:xfrm rot="5400000">
            <a:off x="4495800" y="2222500"/>
            <a:ext cx="152400" cy="9144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32778" name="Rectangle 3">
            <a:extLst>
              <a:ext uri="{FF2B5EF4-FFF2-40B4-BE49-F238E27FC236}">
                <a16:creationId xmlns:a16="http://schemas.microsoft.com/office/drawing/2014/main" id="{A00E8B7D-1344-D42D-4D4B-71C5E2FDEE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385888"/>
            <a:ext cx="8382000" cy="100012"/>
          </a:xfrm>
          <a:prstGeom prst="rect">
            <a:avLst/>
          </a:prstGeom>
          <a:gradFill rotWithShape="0">
            <a:gsLst>
              <a:gs pos="0">
                <a:srgbClr val="00008E"/>
              </a:gs>
              <a:gs pos="44000">
                <a:srgbClr val="00008E"/>
              </a:gs>
              <a:gs pos="100000">
                <a:srgbClr val="BBBBFF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pic>
        <p:nvPicPr>
          <p:cNvPr id="32779" name="Picture 15" descr="MPJ Logo Clear.png">
            <a:extLst>
              <a:ext uri="{FF2B5EF4-FFF2-40B4-BE49-F238E27FC236}">
                <a16:creationId xmlns:a16="http://schemas.microsoft.com/office/drawing/2014/main" id="{CC5BC1D7-3F2F-6D6C-5E90-F6F100EC0C5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4013" y="5929313"/>
            <a:ext cx="1203325" cy="992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1026">
            <a:extLst>
              <a:ext uri="{FF2B5EF4-FFF2-40B4-BE49-F238E27FC236}">
                <a16:creationId xmlns:a16="http://schemas.microsoft.com/office/drawing/2014/main" id="{85445D6B-1056-4D32-F611-DFED4BC269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47638"/>
            <a:ext cx="8331200" cy="1177925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4400" b="1" dirty="0">
                <a:latin typeface="Charter Black"/>
                <a:ea typeface="Charter Black"/>
                <a:cs typeface="Charter Black"/>
              </a:rPr>
              <a:t>Clothesline Math</a:t>
            </a:r>
            <a:br>
              <a:rPr lang="en-US" altLang="en-US" sz="4400" b="1" dirty="0">
                <a:latin typeface="Charter Black"/>
                <a:ea typeface="Charter Black"/>
                <a:cs typeface="Charter Black"/>
              </a:rPr>
            </a:br>
            <a:r>
              <a:rPr lang="en-US" altLang="en-US" sz="5400" b="1" dirty="0">
                <a:solidFill>
                  <a:schemeClr val="accent1">
                    <a:lumMod val="75000"/>
                  </a:schemeClr>
                </a:solidFill>
                <a:latin typeface="Charter Black"/>
                <a:ea typeface="Charter Black"/>
                <a:cs typeface="Charter Black"/>
              </a:rPr>
              <a:t>Call to Action</a:t>
            </a:r>
            <a:endParaRPr lang="en-US" altLang="en-US" sz="5400" dirty="0">
              <a:solidFill>
                <a:schemeClr val="accent1">
                  <a:lumMod val="75000"/>
                </a:schemeClr>
              </a:solidFill>
              <a:latin typeface="Charter Black"/>
              <a:ea typeface="Charter Black"/>
              <a:cs typeface="Charter Black"/>
            </a:endParaRPr>
          </a:p>
        </p:txBody>
      </p:sp>
      <p:sp>
        <p:nvSpPr>
          <p:cNvPr id="5" name="Text Box 1033">
            <a:extLst>
              <a:ext uri="{FF2B5EF4-FFF2-40B4-BE49-F238E27FC236}">
                <a16:creationId xmlns:a16="http://schemas.microsoft.com/office/drawing/2014/main" id="{BC8579D8-2C01-4320-73FA-B117095F8F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4801" y="6343650"/>
            <a:ext cx="3852862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en-US" sz="2000" b="1" dirty="0">
                <a:solidFill>
                  <a:schemeClr val="tx2"/>
                </a:solidFill>
              </a:rPr>
              <a:t>@MathProjects   </a:t>
            </a:r>
            <a:r>
              <a:rPr lang="en-US" altLang="en-US" sz="2000" dirty="0"/>
              <a:t>#clotheslinemath</a:t>
            </a:r>
            <a:endParaRPr lang="en-US" altLang="en-US" sz="20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3">
            <a:extLst>
              <a:ext uri="{FF2B5EF4-FFF2-40B4-BE49-F238E27FC236}">
                <a16:creationId xmlns:a16="http://schemas.microsoft.com/office/drawing/2014/main" id="{B98FB774-634B-590E-9800-5A5D0B9BA9A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81000" y="112713"/>
            <a:ext cx="7772400" cy="482600"/>
          </a:xfrm>
        </p:spPr>
        <p:txBody>
          <a:bodyPr/>
          <a:lstStyle/>
          <a:p>
            <a:pPr algn="l"/>
            <a:r>
              <a:rPr lang="en-US" altLang="en-US" b="1"/>
              <a:t>shore@mathprojects.com</a:t>
            </a:r>
            <a:endParaRPr lang="en-US" altLang="en-US"/>
          </a:p>
        </p:txBody>
      </p:sp>
      <p:sp>
        <p:nvSpPr>
          <p:cNvPr id="34819" name="Text Box 1033">
            <a:extLst>
              <a:ext uri="{FF2B5EF4-FFF2-40B4-BE49-F238E27FC236}">
                <a16:creationId xmlns:a16="http://schemas.microsoft.com/office/drawing/2014/main" id="{A68A8C5E-699E-7582-B587-B3B56787C2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438" y="1585913"/>
            <a:ext cx="8721725" cy="1211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en-US" sz="4000" b="1">
                <a:solidFill>
                  <a:srgbClr val="00008E"/>
                </a:solidFill>
              </a:rPr>
              <a:t>…with the faith that they can learn it,</a:t>
            </a:r>
          </a:p>
          <a:p>
            <a:pPr algn="r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en-US" sz="4000" b="1">
                <a:solidFill>
                  <a:srgbClr val="00008E"/>
                </a:solidFill>
              </a:rPr>
              <a:t>and that we can teach it to them,</a:t>
            </a:r>
            <a:endParaRPr lang="en-US" altLang="en-US" sz="4000" i="1">
              <a:solidFill>
                <a:srgbClr val="00008E"/>
              </a:solidFill>
            </a:endParaRPr>
          </a:p>
        </p:txBody>
      </p:sp>
      <p:sp>
        <p:nvSpPr>
          <p:cNvPr id="34820" name="Title 3">
            <a:extLst>
              <a:ext uri="{FF2B5EF4-FFF2-40B4-BE49-F238E27FC236}">
                <a16:creationId xmlns:a16="http://schemas.microsoft.com/office/drawing/2014/main" id="{A96FECAD-1960-F2A6-BE1C-1CB02E71B3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4088" y="577850"/>
            <a:ext cx="5157787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4400" b="1">
                <a:solidFill>
                  <a:schemeClr val="tx2"/>
                </a:solidFill>
              </a:rPr>
              <a:t>clotheslinemath.com</a:t>
            </a:r>
            <a:endParaRPr lang="en-US" altLang="en-US" sz="4400">
              <a:solidFill>
                <a:schemeClr val="tx2"/>
              </a:solidFill>
            </a:endParaRPr>
          </a:p>
        </p:txBody>
      </p:sp>
      <p:sp>
        <p:nvSpPr>
          <p:cNvPr id="34821" name="Text Box 1033">
            <a:extLst>
              <a:ext uri="{FF2B5EF4-FFF2-40B4-BE49-F238E27FC236}">
                <a16:creationId xmlns:a16="http://schemas.microsoft.com/office/drawing/2014/main" id="{2523DCD6-1ACC-00B5-37C2-058558A3AB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4163" y="4705350"/>
            <a:ext cx="867727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en-US" sz="4000" b="1">
                <a:solidFill>
                  <a:srgbClr val="00008E"/>
                </a:solidFill>
              </a:rPr>
              <a:t>…change the world,</a:t>
            </a:r>
            <a:br>
              <a:rPr lang="en-US" altLang="en-US" sz="4000" b="1">
                <a:solidFill>
                  <a:srgbClr val="00008E"/>
                </a:solidFill>
              </a:rPr>
            </a:br>
            <a:r>
              <a:rPr lang="en-US" altLang="en-US" sz="4000" b="1">
                <a:solidFill>
                  <a:srgbClr val="00008E"/>
                </a:solidFill>
              </a:rPr>
              <a:t>one clothesline math lesson at a time.</a:t>
            </a:r>
            <a:endParaRPr lang="en-US" altLang="en-US" sz="4000" i="1">
              <a:solidFill>
                <a:srgbClr val="00008E"/>
              </a:solidFill>
            </a:endParaRPr>
          </a:p>
        </p:txBody>
      </p:sp>
      <p:pic>
        <p:nvPicPr>
          <p:cNvPr id="34822" name="Picture 3" descr="Screen Shot 2018-04-21 at 10.46.47 PM.png">
            <a:extLst>
              <a:ext uri="{FF2B5EF4-FFF2-40B4-BE49-F238E27FC236}">
                <a16:creationId xmlns:a16="http://schemas.microsoft.com/office/drawing/2014/main" id="{1B24115F-544D-9F51-0364-2859E85E14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25" y="2957513"/>
            <a:ext cx="3113088" cy="2287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A782F5D-0420-25BC-E297-424F314D7183}"/>
              </a:ext>
            </a:extLst>
          </p:cNvPr>
          <p:cNvSpPr/>
          <p:nvPr/>
        </p:nvSpPr>
        <p:spPr>
          <a:xfrm>
            <a:off x="-12700" y="0"/>
            <a:ext cx="261938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3217FD4-46F4-EE8F-8C43-C11C658BDDBF}"/>
              </a:ext>
            </a:extLst>
          </p:cNvPr>
          <p:cNvSpPr/>
          <p:nvPr/>
        </p:nvSpPr>
        <p:spPr>
          <a:xfrm rot="5400000">
            <a:off x="4495800" y="2222500"/>
            <a:ext cx="152400" cy="9144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34825" name="Rectangle 3">
            <a:extLst>
              <a:ext uri="{FF2B5EF4-FFF2-40B4-BE49-F238E27FC236}">
                <a16:creationId xmlns:a16="http://schemas.microsoft.com/office/drawing/2014/main" id="{24081AB0-B1AC-A6CC-71B4-619D838214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385888"/>
            <a:ext cx="8382000" cy="100012"/>
          </a:xfrm>
          <a:prstGeom prst="rect">
            <a:avLst/>
          </a:prstGeom>
          <a:gradFill rotWithShape="0">
            <a:gsLst>
              <a:gs pos="0">
                <a:srgbClr val="00008E"/>
              </a:gs>
              <a:gs pos="44000">
                <a:srgbClr val="00008E"/>
              </a:gs>
              <a:gs pos="100000">
                <a:srgbClr val="BBBBFF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pic>
        <p:nvPicPr>
          <p:cNvPr id="34826" name="Picture 15" descr="MPJ Logo Clear.png">
            <a:extLst>
              <a:ext uri="{FF2B5EF4-FFF2-40B4-BE49-F238E27FC236}">
                <a16:creationId xmlns:a16="http://schemas.microsoft.com/office/drawing/2014/main" id="{C06F4DE1-3B02-D2D4-8588-D4FFAEF71B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4013" y="5929313"/>
            <a:ext cx="1203325" cy="992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8" name="Text Box 1033">
            <a:extLst>
              <a:ext uri="{FF2B5EF4-FFF2-40B4-BE49-F238E27FC236}">
                <a16:creationId xmlns:a16="http://schemas.microsoft.com/office/drawing/2014/main" id="{ED747707-6706-51BE-A837-188073B27B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1213" y="6292850"/>
            <a:ext cx="3852862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en-US" sz="2000" b="1">
                <a:solidFill>
                  <a:schemeClr val="tx2"/>
                </a:solidFill>
              </a:rPr>
              <a:t>@MathProjects   </a:t>
            </a:r>
            <a:r>
              <a:rPr lang="en-US" altLang="en-US" sz="2000"/>
              <a:t>#clotheslinemath</a:t>
            </a:r>
            <a:endParaRPr lang="en-US" altLang="en-US" sz="200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13096</TotalTime>
  <Words>407</Words>
  <Application>Microsoft Office PowerPoint</Application>
  <PresentationFormat>On-screen Show (4:3)</PresentationFormat>
  <Paragraphs>110</Paragraphs>
  <Slides>18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ＭＳ Ｐゴシック</vt:lpstr>
      <vt:lpstr>Calibri</vt:lpstr>
      <vt:lpstr>Charter Black</vt:lpstr>
      <vt:lpstr>Times New Roman</vt:lpstr>
      <vt:lpstr>Wingdings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Clothesline Math Geometry</vt:lpstr>
      <vt:lpstr>Clothesline Geometry Assignments &amp; Assessments</vt:lpstr>
      <vt:lpstr>PowerPoint Presentation</vt:lpstr>
      <vt:lpstr>Clothesline Geometry Assignments &amp; Assessments</vt:lpstr>
      <vt:lpstr>PowerPoint Presentation</vt:lpstr>
      <vt:lpstr>PowerPoint Presentation</vt:lpstr>
      <vt:lpstr>PowerPoint Presentation</vt:lpstr>
      <vt:lpstr>Clotheslinemath.com Open Resource</vt:lpstr>
      <vt:lpstr>PowerPoint Presentation</vt:lpstr>
      <vt:lpstr>PowerPoint Presentation</vt:lpstr>
      <vt:lpstr>shore@mathprojects.com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Valued Gateway Client</dc:creator>
  <cp:lastModifiedBy>Chris Shore</cp:lastModifiedBy>
  <cp:revision>348</cp:revision>
  <cp:lastPrinted>2013-10-01T06:53:34Z</cp:lastPrinted>
  <dcterms:created xsi:type="dcterms:W3CDTF">2005-07-14T05:07:54Z</dcterms:created>
  <dcterms:modified xsi:type="dcterms:W3CDTF">2024-10-28T00:44:13Z</dcterms:modified>
</cp:coreProperties>
</file>